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8" r:id="rId1"/>
  </p:sldMasterIdLst>
  <p:notesMasterIdLst>
    <p:notesMasterId r:id="rId38"/>
  </p:notesMasterIdLst>
  <p:handoutMasterIdLst>
    <p:handoutMasterId r:id="rId39"/>
  </p:handoutMasterIdLst>
  <p:sldIdLst>
    <p:sldId id="293" r:id="rId2"/>
    <p:sldId id="287" r:id="rId3"/>
    <p:sldId id="324" r:id="rId4"/>
    <p:sldId id="323" r:id="rId5"/>
    <p:sldId id="299" r:id="rId6"/>
    <p:sldId id="291" r:id="rId7"/>
    <p:sldId id="292" r:id="rId8"/>
    <p:sldId id="290" r:id="rId9"/>
    <p:sldId id="285" r:id="rId10"/>
    <p:sldId id="301" r:id="rId11"/>
    <p:sldId id="319" r:id="rId12"/>
    <p:sldId id="321" r:id="rId13"/>
    <p:sldId id="320" r:id="rId14"/>
    <p:sldId id="305" r:id="rId15"/>
    <p:sldId id="304" r:id="rId16"/>
    <p:sldId id="322" r:id="rId17"/>
    <p:sldId id="307" r:id="rId18"/>
    <p:sldId id="308" r:id="rId19"/>
    <p:sldId id="309" r:id="rId20"/>
    <p:sldId id="294" r:id="rId21"/>
    <p:sldId id="310" r:id="rId22"/>
    <p:sldId id="312" r:id="rId23"/>
    <p:sldId id="313" r:id="rId24"/>
    <p:sldId id="314" r:id="rId25"/>
    <p:sldId id="298" r:id="rId26"/>
    <p:sldId id="316" r:id="rId27"/>
    <p:sldId id="295" r:id="rId28"/>
    <p:sldId id="317" r:id="rId29"/>
    <p:sldId id="277" r:id="rId30"/>
    <p:sldId id="326" r:id="rId31"/>
    <p:sldId id="325" r:id="rId32"/>
    <p:sldId id="296" r:id="rId33"/>
    <p:sldId id="318" r:id="rId34"/>
    <p:sldId id="276" r:id="rId35"/>
    <p:sldId id="327" r:id="rId36"/>
    <p:sldId id="282" r:id="rId37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iLl7KtoBjVtGvBTLcIG3UgRw2d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11ACBAF-DCD8-03B8-5507-C2E98D095D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EF3FB94-5229-461C-577B-42A82D62D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115FF2-49F0-4A48-BFEC-DEE09E2642FD}" type="datetimeFigureOut">
              <a:rPr lang="es-CL" smtClean="0"/>
              <a:t>05-09-2025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598543A-3AA9-0A69-E68F-7DF74E0612C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B22B0B5-8FE6-DCF5-0489-F5118F8EA73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E9E865-2507-4D54-9836-1743CB37AF1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085980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fi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049BE2B1-790F-28CA-03F8-6DAB17EC6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C8D42DB4-68C7-0D31-97DB-3D1EB37CAB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B422762C-00AC-FE91-6277-7B4E4440EB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28922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9F8CBBAE-5E9B-7C4B-18E9-792D3E57E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2282C591-7B8F-C0EA-EAA7-A3AF08F2C7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7895B284-7779-5C0C-6D79-DE05026754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0840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30B0625E-6D52-4FFA-98D3-A42E3CE78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B91DDAAE-B8E1-7991-EEBD-FDF9EA9FC1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7BB953A9-D342-033B-E439-CBA9EFD6C0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4645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EE542A54-1078-2788-D908-BB1E75216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AED4EE4A-6E8D-9E4C-B572-3C1E752597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543E12EF-66C9-A852-F765-A8B3CA5CC4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3233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03614580-EBBF-E5EC-96DD-32E36A347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E0043ECC-092D-603A-F8CE-F890D14771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F952DF2B-1458-885D-0D79-FF00225B5C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53708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E6AE4B4C-5C52-7494-F6DA-4C06AAC52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A78959B0-A1B5-D1BF-F7DD-EEA13C1A89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E9636A4F-B1C0-1B50-4809-B61EFEB437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50005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619EDBCA-C0B7-0C8D-0424-EC4D3C3CC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553A14D5-3D24-B3B4-00E8-74A265CDB7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884736C9-0FCC-6622-DACB-64A7E6A231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26871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78B1CC22-D08C-E6FD-EA53-7F4774AA8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029E412C-EC18-357D-910C-4611AEB612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5A2E97F5-81F5-3B9A-8BC1-63C9CEFF75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5755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56237795-50A8-FEC3-ABDE-E783AC7AC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328952C1-D779-3F4C-D563-F5D7CD9943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2F4B833D-7313-C8E2-9A94-8DF37A6683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96131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F49141DE-ECF0-AF39-D41A-693DACA1D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F3C68A95-F00B-AE19-8A01-79FE35525E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8C844ADC-1BC2-462D-12CB-2D5EF344D8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98811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21D22D9C-C941-C22F-E919-FCA6A2444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A65B7B39-0B41-44B9-3371-ADDE8F7601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5BE54639-A104-1494-5B8A-4DD26B08C3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3764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1E0AAD2D-F1AF-563F-8036-82330FD92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788E6773-567A-14C9-BCEA-4CA077C277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58084CCE-7C69-C68E-6F1C-A32254DC9D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62639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F71822DC-2D81-23F5-D6C4-E081C1AED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FA30C301-C070-29CF-2770-3348B7316F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579FAB1B-D4BC-885B-C8CA-95168BD8E9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30492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F3398289-498C-B445-3265-30918DF29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43CDEB35-239A-226C-73F2-3C3EC41282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C6ABF80A-912A-2690-B870-B8428B4566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39159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30DCC046-DD20-052F-B8F1-F4C723A41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F1E92BD7-2396-0C3B-20FC-60DD9FCFD8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7B24526A-B39E-88D5-FF85-6D04BBA1B6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37018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B47D82A8-638B-ADFF-5BD2-C978B5A4A7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D49DBBA9-F875-0BF8-0813-D2FBBA1D04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98D7C6C2-87A0-E84C-9062-1393784EFA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53788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ACA815C6-AB4E-4910-D56E-D79770869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8CC4481E-E61A-7EBA-EC48-4C2B3C9BB6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03C675F4-7056-E024-181A-F8DF150248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55426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EC5FC117-79A7-1D7A-FC94-96AB6E263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F03AD1AD-388D-845A-6CB4-85BED047E2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A08018B7-B774-40F0-CEA4-A9479DD1DB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82294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FD1E503D-F8CB-1CF8-F92F-93B7A7F72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30D9B74C-5CA3-004B-A528-E75C2B82BC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204E4195-19A2-DADF-3F71-90181F4624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83466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49E5699A-A21A-D3C3-892F-A8B2D67E0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37990C96-D934-B1CB-72A9-E275CEF72D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186A6E3A-C748-FC14-5981-8D2F62B8C5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56058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B5584D31-C6AB-BBBD-A7CE-7676438A9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DB112E39-B1F8-C662-C3D8-B8A93C3885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1BB90307-582F-818D-0039-930E3BFD30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12172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D1855552-F592-AE8C-051E-AF6F087B3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F0A79D0D-74FD-F05B-6D3C-A98FA456C7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7C8D2548-69E4-5F4F-7921-737EFE6C1C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83307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638F9AB4-6391-F36F-14D4-BBB534BA6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6BDFE169-27D7-C404-5DE4-B663F394F4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36C8BBB9-75F5-0BEF-D6E3-F3377AC2DA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44284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DEDAFA1D-E1CC-D6D2-CBBC-382339484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60D48CA6-6D39-C988-26ED-1F63A89D46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787241BC-AA62-F99C-CBC4-51398028FC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2465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872B2B1C-D420-E5E2-ACDF-3AB0A6565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DCF78A94-F4D5-2D70-A66B-878B68A272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56E78711-6735-9A8A-2DB8-1DC0EC5AF9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20342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3B307314-81F9-161A-B887-D988D02E26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BA48C270-E47F-F75C-8258-F2F54F922C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015F27D8-368E-E946-4C39-3367AC64BA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43892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C70753A6-F817-AFA2-5942-9D0A097D5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3C1A47C0-95AE-72AD-F28D-F2C0089307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F21756BD-C472-856A-E19D-44E4B14D80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6888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D01456E0-623B-DA74-2A10-546D2F0A3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D7CD8C04-1780-A2C0-3FC4-F671215F8F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328BDAA8-AF17-0CE1-90D6-7C80E6D1F5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75181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6C99EBE6-28A5-439F-3916-DD5F12778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D2C53665-552C-3E2F-3A20-F46E297C2C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AA586670-02BE-ED5A-8DCF-C0C6497793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4632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7A7E5BB9-CA3C-DF10-E11C-89415AFE25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E08D06AA-71E9-F410-1E5B-9BEDE19058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46937427-31CF-FF92-8409-79BC88386A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3995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435E7C37-23A4-E13B-38A2-E9E85688A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0898E71B-7705-FABC-8393-EBE25F1773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FED94E56-75D3-CABD-2428-70DAF15314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4919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4F65C0E8-2E04-286E-2A35-227A5A4AF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5CD05024-8A41-2711-747A-68D4A0BA38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4A765E79-704B-CE5D-A2BD-2B1D0A376A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6659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9E09A367-9C85-DC62-0198-5AE09D135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39CA8752-617F-8A8E-6E52-26311C0CCC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16370E08-417D-2296-A31C-02780296D8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00430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B5B4E276-90E1-49DD-F46A-88FA59C83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3F22BBC5-FFB0-EE73-A13A-7A6291D0CC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760EDC33-2CC9-5F55-4744-246EA38027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7555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761BE848-DD78-DE5C-0AB0-93C695212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D27A2A23-0DE6-2585-A097-A5C9DCD689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93255DC3-723D-438E-8238-16EFE211C9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4049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8ACB4B-CB41-381C-B2CA-A553421658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B1E264-2E27-512F-1F9A-3560BD953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5B0212-28D6-5116-B198-06AE31FD6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26E2D4-2AE4-8E79-8944-56AE8B9EE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B6153E-60C2-FA99-32C1-47A7D9C6F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6134708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D1F5D0-E0EB-A71E-AE7C-137253523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67EFE5-EE80-D58F-F960-AF4D71C5F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AF4757-9A0E-2402-EDEC-BD244A485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10907F-F5CB-9F9D-0DDB-3D801E06F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C9A649-4ADC-C70F-5BF1-6C8E04E5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53729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EF24EBD-C9DD-35C9-79A5-8B3675A19A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9F353A6-D4FC-8E99-C184-63D3094D1C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492E1D-3B43-F2B9-9A95-7C020E73C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2F8B69-08F7-D6AF-A088-AA7DFEA16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33EC45-F930-9B1D-F92B-90D29011C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4925571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6F1127-2A94-8242-B5E6-00F2E5065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0B18BD-95D0-5CE2-7A56-89796D1E5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BE3447-BB03-123E-59BA-CD97FD5C3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F26C3C-C64D-FADB-067B-F0C3FC86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D1606A-A4D4-5CB0-3DCB-81BF9A02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2559960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B0661A-C2F9-997F-C73E-4A419254E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641C15-5EA1-1E85-FD19-4000BE148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809517-453D-A0E0-FA90-9775C369C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971C22-5D3F-C0D3-74F9-6E21D7363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D62A78-0E62-9E7D-6A5B-0AF110DAF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37471323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905B7D-799F-3539-3FDC-7779D3AF0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CEAA1C-53D0-E1CD-BA15-F01D1C2C7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2A29FE4-930B-CC9F-41C5-DBE4BB375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2BBBB3D-9248-12F8-80A6-2EB89D32C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5EFF87-7B7D-E413-86D4-D49C9DE9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F7795C-1269-B49E-971B-DB80963CD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8912155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ACE9D2-58F6-5EE9-3E8E-EF3D0D49D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E3B505F-248E-037A-0FBA-4B8A47007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21F4D39-D308-3D05-2680-DD7DF2DD3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74568CC-DF73-43DF-6C7D-5A824CD3B6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B330D13-B347-576F-4C94-A99EBB8A43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EB31EF2-BDE3-DF0C-F126-639B2A75A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2337D16-B337-3FB4-17AD-05C77DA17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081A7E3-CDF0-7FDC-D97B-552F01CE9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01622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1E8E02-0AC1-0DF1-3DF6-D0DAC7953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40D8A27-925D-B763-A1A1-15D058AE2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6286DD7-226A-99B3-EB01-62A00409D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79E79A2-6A5B-ED9E-204C-9666B9BA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455129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6AF6ECC-7D40-8973-EFC9-2B9E7F652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F92334C-2A8C-93F1-A784-D28CF4D42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94C0B3-B20A-D6AB-373F-634A662E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83778832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70D00D-0CC7-62E1-D9F4-A95A9CD7D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507DBB-CFD6-3AC7-DA63-D06483B1D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7D9E8B0-76E2-B1A5-0BE9-85760429B1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6BF942-87FD-FA9A-BF85-DF2B3C23F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971768-9DF1-FFC6-F4E3-26B82102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432C873-8DC5-1884-9FC1-8953EE433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28217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E41CA5-EAFD-BC7E-B965-218EC6828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9DC66F6-2258-7351-05B9-43A92B326D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4A67521-5BC1-0470-BBC6-2328C7F58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A0906C0-8196-0AD3-371F-06C6967B6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7DAFAEF-18B5-791B-7286-4D848F221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8909442-61C7-52D2-B6A0-CB23D09F3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865609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5678189-01EF-D2A0-EDD5-FC401D1A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C81BF90-6CF9-DB38-4622-EAAF8A1B7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6CEA3AA-D644-49B5-BC57-D87832FCDE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078E64-A00F-4472-F734-96CA976EF9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9F272C-12A4-47BE-B753-4DAD8523F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5337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fif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330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7B8AFECF-88A7-4F64-EBB0-42B38C1375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E994DFD4-6568-ECC3-3B5D-176528482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5CC7672C-EBA3-89A6-B2D4-3C11408F9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1EC4B1E6-724F-D5EA-922E-4EEE17E2C3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FB46AA55-DBBF-D150-A180-9AC56F6A4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7EFF2CB-8B7A-57AD-F44B-ABAB87CF8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C9E94DD-A76B-C34B-9552-2C7D2185AA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C13691E-CAD8-4729-F286-6EE6E441E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2ED5C303-55FB-1660-AC1B-0222F5F03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BA41FAD2-B644-730A-356B-5D52FF1D0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BA5F6F0-4396-22DF-E169-1E1A0EDD9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D0881CB-9212-EBAB-B71D-7D0D1130C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1E7EDA4-9439-8CE3-085A-BE65B6B5C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E5E64104-D249-1087-4FB0-2A0131C8DAD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69252171-BB00-7673-672C-85916D4345A6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01955252-20ED-4B71-7E40-7F228E537FE8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36D2AB87-01CC-286C-C69C-312D25D68FBA}"/>
              </a:ext>
            </a:extLst>
          </p:cNvPr>
          <p:cNvSpPr txBox="1"/>
          <p:nvPr/>
        </p:nvSpPr>
        <p:spPr>
          <a:xfrm>
            <a:off x="3447704" y="2598003"/>
            <a:ext cx="5296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Problema / Dolor</a:t>
            </a:r>
            <a:endParaRPr lang="es-CL" sz="4800" dirty="0"/>
          </a:p>
        </p:txBody>
      </p:sp>
    </p:spTree>
    <p:extLst>
      <p:ext uri="{BB962C8B-B14F-4D97-AF65-F5344CB8AC3E}">
        <p14:creationId xmlns:p14="http://schemas.microsoft.com/office/powerpoint/2010/main" val="4288133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87B5F08D-1545-1BAD-C673-78525595C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43DF5EB3-6F48-801E-53EB-B5E60F26E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4FEB86DD-7ED9-136A-381B-83FFB6EA3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243FAFF0-61D1-1B3D-35B0-38E24DABE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9A6168A-777F-2E78-7983-BD7F4FF6F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EC03639-19C1-6E1D-A565-56314B666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DCA9686-7116-1D48-5D79-E36A5E6C5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342DC8A5-05BA-4F96-1BDF-AF4367132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D8F3786-3022-9D2B-D855-07C31A71F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9AFACFD-5182-7507-B2BE-61A47CF1E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2263826-D3D0-E5F3-9C66-51D625AE7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E394F53-4033-BD62-131F-4A4D371D3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C4B338F-26FF-D410-3997-C78427EFB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809C630D-6CCD-F6CD-F2A8-CDFB29A460C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FDB3C9E4-540B-467A-EBD1-B3E6630138EC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3ECBC5CF-374A-B534-7696-B35E08F13D48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Imagen 7" descr="Una mujer hablando por teléfono">
            <a:extLst>
              <a:ext uri="{FF2B5EF4-FFF2-40B4-BE49-F238E27FC236}">
                <a16:creationId xmlns:a16="http://schemas.microsoft.com/office/drawing/2014/main" id="{0BF88ED7-219F-A3E6-0AE9-E52B48713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93" y="3249133"/>
            <a:ext cx="4095750" cy="2733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n 10" descr="Imagen que contiene hombre, edificio, parado, ladrillo&#10;&#10;El contenido generado por IA puede ser incorrecto.">
            <a:extLst>
              <a:ext uri="{FF2B5EF4-FFF2-40B4-BE49-F238E27FC236}">
                <a16:creationId xmlns:a16="http://schemas.microsoft.com/office/drawing/2014/main" id="{D109B74D-EB87-A1BE-EC9C-E0FA76C231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0386" y="3249133"/>
            <a:ext cx="4943531" cy="2733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FD47F817-6F1B-6AE8-28C2-E093430D00B3}"/>
              </a:ext>
            </a:extLst>
          </p:cNvPr>
          <p:cNvSpPr txBox="1"/>
          <p:nvPr/>
        </p:nvSpPr>
        <p:spPr>
          <a:xfrm>
            <a:off x="2243878" y="1257475"/>
            <a:ext cx="77039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L"/>
            </a:defPPr>
            <a:lvl1pPr>
              <a:defRPr sz="3600" b="1"/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s-ES" sz="3200" dirty="0"/>
              <a:t>Los estudiantes enfrentan una crisis de </a:t>
            </a:r>
          </a:p>
          <a:p>
            <a:r>
              <a:rPr lang="es-ES" sz="3200" dirty="0"/>
              <a:t>organización académica </a:t>
            </a:r>
          </a:p>
        </p:txBody>
      </p:sp>
    </p:spTree>
    <p:extLst>
      <p:ext uri="{BB962C8B-B14F-4D97-AF65-F5344CB8AC3E}">
        <p14:creationId xmlns:p14="http://schemas.microsoft.com/office/powerpoint/2010/main" val="2140077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386B9B20-33B3-41D8-1A3E-6D87259D6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05FFB200-9009-0A41-4574-09F0ABC68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AE1E876A-AA9E-2278-CA9C-29F4D404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F4C13D72-61A0-3AA0-11B2-8C6A55FF0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5458CC5-4F6E-1F66-D1D3-13F1225EE9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20EE962-DFAD-EACE-DCAC-D44F12C33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B640BB3C-AFA7-0F8C-91E0-761A650CA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807137D6-A982-0327-40F5-A5C708F9B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1565AC00-3FF9-A127-6554-6777F80E0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819033C-9AF5-CE60-7F7F-95C1C0C87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155507D-FEB1-5580-4CA4-306486037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69F3DAB-EDC0-56D6-48F6-53F2529AA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12F07B4-18AF-013E-79A3-090D5F15F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DB6A4690-10C5-2753-B2C5-C7D17FB8173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C8D8BD5D-85D0-CE90-1F03-773221A86F67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57F4363A-192A-F54A-2F8F-E5513A57B0AA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8CE8200-26E6-EC72-AA03-256A7BCDBAAF}"/>
              </a:ext>
            </a:extLst>
          </p:cNvPr>
          <p:cNvSpPr txBox="1"/>
          <p:nvPr/>
        </p:nvSpPr>
        <p:spPr>
          <a:xfrm>
            <a:off x="1047159" y="1617083"/>
            <a:ext cx="2654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L"/>
            </a:defPPr>
            <a:lvl1pPr>
              <a:defRPr b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algn="ctr"/>
            <a:r>
              <a:rPr lang="es-ES" dirty="0"/>
              <a:t>Falta de tiempo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19822D-53B1-CD8E-823B-4B2E950FEC56}"/>
              </a:ext>
            </a:extLst>
          </p:cNvPr>
          <p:cNvSpPr txBox="1"/>
          <p:nvPr/>
        </p:nvSpPr>
        <p:spPr>
          <a:xfrm>
            <a:off x="4058237" y="2455212"/>
            <a:ext cx="294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L"/>
            </a:defPPr>
            <a:lvl1pPr>
              <a:defRPr b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algn="ctr"/>
            <a:r>
              <a:rPr lang="es-ES" dirty="0"/>
              <a:t>Desorganización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1FB7FBE-6507-5485-8DB2-1800B064E3A4}"/>
              </a:ext>
            </a:extLst>
          </p:cNvPr>
          <p:cNvSpPr txBox="1"/>
          <p:nvPr/>
        </p:nvSpPr>
        <p:spPr>
          <a:xfrm>
            <a:off x="7496501" y="3143532"/>
            <a:ext cx="294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CL"/>
            </a:defPPr>
            <a:lvl1pPr>
              <a:defRPr b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pPr algn="ctr"/>
            <a:r>
              <a:rPr lang="es-ES" dirty="0"/>
              <a:t>Procrastinación</a:t>
            </a:r>
          </a:p>
        </p:txBody>
      </p:sp>
      <p:pic>
        <p:nvPicPr>
          <p:cNvPr id="9" name="Imagen 8" descr="Un joven sentado en un escritorio">
            <a:extLst>
              <a:ext uri="{FF2B5EF4-FFF2-40B4-BE49-F238E27FC236}">
                <a16:creationId xmlns:a16="http://schemas.microsoft.com/office/drawing/2014/main" id="{63D8C487-55A5-945A-CB58-95BABC10A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6501" y="3754959"/>
            <a:ext cx="3192116" cy="17986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n 12" descr="Una mujer con una laptop en una mesa">
            <a:extLst>
              <a:ext uri="{FF2B5EF4-FFF2-40B4-BE49-F238E27FC236}">
                <a16:creationId xmlns:a16="http://schemas.microsoft.com/office/drawing/2014/main" id="{1B5C9A06-2F19-D568-B681-47DE29F3E4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8238" y="3062472"/>
            <a:ext cx="3197646" cy="17986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Imagen 14" descr="Imagen que contiene objeto, reloj, colgando, grande">
            <a:extLst>
              <a:ext uri="{FF2B5EF4-FFF2-40B4-BE49-F238E27FC236}">
                <a16:creationId xmlns:a16="http://schemas.microsoft.com/office/drawing/2014/main" id="{9F2A571C-92DC-DB8D-9733-DF2DD27243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159" y="2278264"/>
            <a:ext cx="2877880" cy="1798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429C3333-8C0D-596F-54A4-AD0273231D92}"/>
              </a:ext>
            </a:extLst>
          </p:cNvPr>
          <p:cNvSpPr txBox="1"/>
          <p:nvPr/>
        </p:nvSpPr>
        <p:spPr>
          <a:xfrm>
            <a:off x="4002838" y="773332"/>
            <a:ext cx="4186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b="1" dirty="0"/>
              <a:t>Problema Principal</a:t>
            </a:r>
            <a:endParaRPr lang="es-CL" sz="3600" dirty="0"/>
          </a:p>
        </p:txBody>
      </p:sp>
    </p:spTree>
    <p:extLst>
      <p:ext uri="{BB962C8B-B14F-4D97-AF65-F5344CB8AC3E}">
        <p14:creationId xmlns:p14="http://schemas.microsoft.com/office/powerpoint/2010/main" val="3348423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5" grpId="0" animBg="1"/>
      <p:bldP spid="6" grpId="0" animBg="1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652BF45C-ACDF-0A37-78BD-FBC8A63C71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E0955EE6-97FF-3D13-EB76-BDC879C51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14EF2E6D-C8DD-AE68-8998-88239B4F01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037A45F8-E3FB-36E1-8F4B-EEE4FA97F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F8E82AF0-64A0-178E-BD9F-EDBC4D34C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29F8477-4D1B-E72C-63CC-8295B4711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59F1B5E-396F-EA37-3ECE-9FDBF8F2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CA52A9A-89DC-3EF5-50D2-8025DD0A3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A8768F63-6044-E9C5-7CB2-41DE6AE64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7CD00EB6-B056-DCD2-51DA-F685ACD9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6674950-C577-A00C-4077-DAE5F622D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5D5F310-DF47-CBC4-B3F0-29542BB523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D04D4E6-8632-DFA1-B93A-3BF30C24A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66E0E880-93E6-881E-7BE4-13329BF592C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B9977B1C-E3CE-8445-898C-733A80BB330F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5FD37EB8-0D39-D57B-40D3-CE5B860F3A1C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Google Shape;114;p3">
            <a:extLst>
              <a:ext uri="{FF2B5EF4-FFF2-40B4-BE49-F238E27FC236}">
                <a16:creationId xmlns:a16="http://schemas.microsoft.com/office/drawing/2014/main" id="{95C4C4C2-66E9-2EA7-B3AA-417299B652CA}"/>
              </a:ext>
            </a:extLst>
          </p:cNvPr>
          <p:cNvSpPr/>
          <p:nvPr/>
        </p:nvSpPr>
        <p:spPr>
          <a:xfrm>
            <a:off x="2931503" y="1194482"/>
            <a:ext cx="6328688" cy="4964956"/>
          </a:xfrm>
          <a:prstGeom prst="roundRect">
            <a:avLst>
              <a:gd name="adj" fmla="val 10901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 lang="es-ES" sz="1600" dirty="0"/>
          </a:p>
          <a:p>
            <a:pPr marL="285750" indent="-285750" algn="just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s-ES" sz="1600" b="1" dirty="0"/>
              <a:t>Abrumamiento</a:t>
            </a:r>
            <a:r>
              <a:rPr lang="es-ES" sz="1600" dirty="0"/>
              <a:t>: No saben por dónde empezar entre múltiples cursos</a:t>
            </a:r>
          </a:p>
          <a:p>
            <a:pPr marL="285750" indent="-285750" algn="just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s-ES" sz="1600" b="1" dirty="0"/>
              <a:t>Falta de estructura</a:t>
            </a:r>
            <a:r>
              <a:rPr lang="es-ES" sz="1600" dirty="0"/>
              <a:t>: Imposibilidad de ajustar estudio a horarios reales</a:t>
            </a:r>
          </a:p>
          <a:p>
            <a:pPr marL="285750" indent="-285750" algn="just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s-ES" sz="1600" b="1" dirty="0"/>
              <a:t>Sin seguimiento</a:t>
            </a:r>
            <a:r>
              <a:rPr lang="es-ES" sz="1600" dirty="0"/>
              <a:t>: Ausencia de visibilidad del progreso y retroalimentación</a:t>
            </a:r>
          </a:p>
          <a:p>
            <a:pPr marL="285750" indent="-285750" algn="just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s-ES" sz="1600" b="1" dirty="0"/>
              <a:t>Aprendizaje fragmentado</a:t>
            </a:r>
            <a:r>
              <a:rPr lang="es-ES" sz="1600" dirty="0"/>
              <a:t>: Consumo desordenado sin secuencia lógica</a:t>
            </a:r>
          </a:p>
          <a:p>
            <a:pPr marL="285750" indent="-285750" algn="just">
              <a:lnSpc>
                <a:spcPct val="15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s-ES" sz="1600" b="1" dirty="0"/>
              <a:t>Impacto:</a:t>
            </a:r>
            <a:r>
              <a:rPr lang="es-ES" sz="1600" dirty="0"/>
              <a:t> Abandono de cursos a medio completar. Pérdida de motivación académica. Objetivos educativos no alcanzados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898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8228EA61-010C-323C-2EF7-93159DE81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88D7D4F5-937E-BE7C-0320-B18C122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68581549-8518-80D7-ECFC-B9C21C420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69A96572-CF28-E9E0-39C4-8089288CF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4615EE2-08CC-86BB-04EA-880864F2F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ECD3EEE-E7FB-9D3C-A27A-9D03B6F5A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9069636-135A-9794-2C98-0F9587447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4217B84-1150-E82E-9F9F-9B3AB42A37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80B303BD-8A62-4020-5936-E5AD84F5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B0A15D8-A7F3-0ED4-B517-AD2582096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AC98CDD-6448-06F8-6C6F-0EA2E67B33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1D52EC1-BBAC-7225-197B-F7550E02A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3CAD0EC-F52C-9AB6-E0EE-AC310AC2F1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CA3871D8-DBF5-B85C-2DA6-F63C9175A2A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407AA6C1-9371-AF7A-36E6-2645B16E3607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1BB94FD0-FBE5-6D75-160D-3E30CB2C8A50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63D806E5-A02D-5B32-CD5B-224411631A48}"/>
              </a:ext>
            </a:extLst>
          </p:cNvPr>
          <p:cNvSpPr txBox="1"/>
          <p:nvPr/>
        </p:nvSpPr>
        <p:spPr>
          <a:xfrm>
            <a:off x="3447703" y="2598003"/>
            <a:ext cx="6158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Propuesta de Solución</a:t>
            </a:r>
            <a:endParaRPr lang="es-CL" sz="4800" dirty="0"/>
          </a:p>
        </p:txBody>
      </p:sp>
    </p:spTree>
    <p:extLst>
      <p:ext uri="{BB962C8B-B14F-4D97-AF65-F5344CB8AC3E}">
        <p14:creationId xmlns:p14="http://schemas.microsoft.com/office/powerpoint/2010/main" val="3366014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6DE799C4-2F6A-DD2D-0249-B197CC432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261F9548-1468-1DDA-CE8B-2F9DBD7C8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5916D7FB-A5DD-16DE-92E2-4E9B059BC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B7600ECA-FFFA-B69A-58F7-EBD2F3297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65A1AED-6342-A51F-6420-64985C51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8E7D952-076E-9009-4893-E3A8D7F5A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4F2D317-EFD9-212B-C267-76A3CEA1E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58AB8A7-38FA-11E6-5884-EBF04BE8D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6ED20BBC-33B3-CD4C-7FB4-109BCBD04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884C9CE5-C39D-7984-C3D6-EA9B01D6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3BAACB9-F54A-7CBA-8B79-37F6323AA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00AF618-2C22-A292-0882-93FCFC6F6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4A1AA00-00EB-F969-3E02-FB65BF8732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FA543440-6A35-73ED-B1C3-D21752D296D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AD33FDEA-AAB1-7FBF-0787-732FFF4B1238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BCD1FA81-418C-CCFC-C22C-B9346A0F0DD9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9" name="Grupo 8">
            <a:extLst>
              <a:ext uri="{FF2B5EF4-FFF2-40B4-BE49-F238E27FC236}">
                <a16:creationId xmlns:a16="http://schemas.microsoft.com/office/drawing/2014/main" id="{41AAB390-778F-B13F-0D1F-E2989AA5E518}"/>
              </a:ext>
            </a:extLst>
          </p:cNvPr>
          <p:cNvGrpSpPr/>
          <p:nvPr/>
        </p:nvGrpSpPr>
        <p:grpSpPr>
          <a:xfrm>
            <a:off x="2770360" y="2149850"/>
            <a:ext cx="7572495" cy="4196629"/>
            <a:chOff x="3654243" y="2514950"/>
            <a:chExt cx="6688612" cy="3762344"/>
          </a:xfrm>
        </p:grpSpPr>
        <p:pic>
          <p:nvPicPr>
            <p:cNvPr id="6" name="Imagen 5" descr="Pantalla de juego de computadora&#10;&#10;El contenido generado por IA puede ser incorrecto.">
              <a:extLst>
                <a:ext uri="{FF2B5EF4-FFF2-40B4-BE49-F238E27FC236}">
                  <a16:creationId xmlns:a16="http://schemas.microsoft.com/office/drawing/2014/main" id="{EDE39A88-7E41-BFAF-670C-22F49943C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54243" y="2514950"/>
              <a:ext cx="6688612" cy="376234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  <a:softEdge rad="177800"/>
            </a:effectLst>
          </p:spPr>
        </p:pic>
        <p:sp>
          <p:nvSpPr>
            <p:cNvPr id="7" name="Google Shape;94;p2">
              <a:extLst>
                <a:ext uri="{FF2B5EF4-FFF2-40B4-BE49-F238E27FC236}">
                  <a16:creationId xmlns:a16="http://schemas.microsoft.com/office/drawing/2014/main" id="{CC1E8B07-DCF2-320A-E747-B00AAEA2C1EF}"/>
                </a:ext>
              </a:extLst>
            </p:cNvPr>
            <p:cNvSpPr txBox="1"/>
            <p:nvPr/>
          </p:nvSpPr>
          <p:spPr>
            <a:xfrm>
              <a:off x="4300778" y="2870674"/>
              <a:ext cx="2577384" cy="769401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sz="4400" dirty="0">
                  <a:solidFill>
                    <a:srgbClr val="757070"/>
                  </a:solidFill>
                  <a:latin typeface="Calibri"/>
                  <a:ea typeface="Calibri"/>
                  <a:cs typeface="Calibri"/>
                  <a:sym typeface="Calibri"/>
                </a:rPr>
                <a:t>PrioSync</a:t>
              </a:r>
              <a:endParaRPr sz="44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C99C1052-5A88-0291-430E-9153F65BBEEB}"/>
              </a:ext>
            </a:extLst>
          </p:cNvPr>
          <p:cNvSpPr txBox="1"/>
          <p:nvPr/>
        </p:nvSpPr>
        <p:spPr>
          <a:xfrm>
            <a:off x="1367996" y="1391822"/>
            <a:ext cx="86257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Aplicación web responsive, que permite el acompañamiento de los estudiantes para optimizar el aprendizaje de cursos Online con IA.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11111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CFCE28D7-4EF2-4EA7-7D31-3BEA27446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150ABCDD-B59E-2F7A-6A80-32B2DDCF4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72FBC23C-69DF-8092-E308-83769FF6F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6E12D9C7-DD07-0B17-987E-3AF33778E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367546F-9578-87BE-769E-2F3E5ECD4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B82704C-B23B-AACD-40C1-BC33C2485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9C1C68B-3AE7-E6F4-1B31-0DE04CC15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EA81CBC-30CD-5CE0-C6E5-2E1BC470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DC926EAE-4172-5558-E464-6EA3E4D68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55B48E8-3D15-9A34-ED9C-FC0CBF680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C8100DD-CAAB-74DB-5C95-FC054E88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369551B-4C49-9702-C0B0-D8B74017E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4FB92E5-E128-D515-EB37-197AE0A6CA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5BFB1ACE-DA52-E950-27B2-223CEB8CA6E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288120D3-0561-8D39-C2EB-CF2E7229B940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98DBA853-ACD2-55EC-F18C-28B1EB4D9EA4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Google Shape;114;p3">
            <a:extLst>
              <a:ext uri="{FF2B5EF4-FFF2-40B4-BE49-F238E27FC236}">
                <a16:creationId xmlns:a16="http://schemas.microsoft.com/office/drawing/2014/main" id="{3C1CECA8-3D1C-0D4A-CEAF-5607D5AE7A51}"/>
              </a:ext>
            </a:extLst>
          </p:cNvPr>
          <p:cNvSpPr/>
          <p:nvPr/>
        </p:nvSpPr>
        <p:spPr>
          <a:xfrm>
            <a:off x="2931503" y="1194482"/>
            <a:ext cx="6328688" cy="4964956"/>
          </a:xfrm>
          <a:prstGeom prst="roundRect">
            <a:avLst>
              <a:gd name="adj" fmla="val 10901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/>
            <a:r>
              <a:rPr lang="es-ES" sz="1600" b="1" dirty="0"/>
              <a:t>Funcionalidades Claves:</a:t>
            </a:r>
          </a:p>
          <a:p>
            <a:pPr algn="just"/>
            <a:endParaRPr lang="es-ES" sz="1600" dirty="0"/>
          </a:p>
          <a:p>
            <a:pPr marL="285750" indent="-285750" algn="just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1600" b="1" dirty="0"/>
              <a:t>Cursos</a:t>
            </a:r>
            <a:r>
              <a:rPr lang="es-ES" sz="1600" dirty="0"/>
              <a:t>: Descompone cursos en lecciones estructuradas automáticamente.</a:t>
            </a:r>
          </a:p>
          <a:p>
            <a:pPr algn="just">
              <a:buClr>
                <a:schemeClr val="accent3">
                  <a:lumMod val="40000"/>
                  <a:lumOff val="60000"/>
                </a:schemeClr>
              </a:buClr>
            </a:pPr>
            <a:endParaRPr lang="es-ES" sz="1600" dirty="0"/>
          </a:p>
          <a:p>
            <a:pPr marL="285750" indent="-285750" algn="just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1600" b="1" dirty="0"/>
              <a:t>Calendario</a:t>
            </a:r>
            <a:r>
              <a:rPr lang="es-ES" sz="1600" dirty="0"/>
              <a:t>: Ajusta contenido a horarios disponibles del estudiante.</a:t>
            </a:r>
          </a:p>
          <a:p>
            <a:pPr algn="just">
              <a:buClr>
                <a:schemeClr val="accent3">
                  <a:lumMod val="40000"/>
                  <a:lumOff val="60000"/>
                </a:schemeClr>
              </a:buClr>
            </a:pPr>
            <a:endParaRPr lang="es-ES" sz="1600" dirty="0"/>
          </a:p>
          <a:p>
            <a:pPr marL="285750" indent="-285750" algn="just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1600" b="1" dirty="0"/>
              <a:t>Material de Estudio</a:t>
            </a:r>
            <a:r>
              <a:rPr lang="es-ES" sz="1600" dirty="0"/>
              <a:t>: Material complementario, evaluaciones y notificaciones.</a:t>
            </a:r>
          </a:p>
          <a:p>
            <a:pPr algn="just">
              <a:buClr>
                <a:schemeClr val="accent3">
                  <a:lumMod val="40000"/>
                  <a:lumOff val="60000"/>
                </a:schemeClr>
              </a:buClr>
            </a:pPr>
            <a:endParaRPr lang="es-ES" sz="1600" dirty="0"/>
          </a:p>
          <a:p>
            <a:pPr marL="285750" indent="-285750" algn="just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1600" b="1" dirty="0"/>
              <a:t>Cuestionarios Evaluados</a:t>
            </a:r>
            <a:r>
              <a:rPr lang="es-ES" sz="1600" dirty="0"/>
              <a:t>: Dashboard de progreso y retroalimentación en tiempo real.</a:t>
            </a:r>
          </a:p>
          <a:p>
            <a:pPr algn="just">
              <a:buClr>
                <a:schemeClr val="accent3">
                  <a:lumMod val="40000"/>
                  <a:lumOff val="60000"/>
                </a:schemeClr>
              </a:buClr>
            </a:pPr>
            <a:endParaRPr lang="es-ES" sz="1600" dirty="0"/>
          </a:p>
          <a:p>
            <a:pPr marL="285750" indent="-285750" algn="just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1600" b="1" dirty="0"/>
              <a:t>Tecnología:</a:t>
            </a:r>
            <a:r>
              <a:rPr lang="es-ES" sz="1600" dirty="0"/>
              <a:t> Next.js AWS Amplify AWS Bedrock / LLM.</a:t>
            </a:r>
          </a:p>
          <a:p>
            <a:pPr algn="just">
              <a:buClr>
                <a:schemeClr val="accent3">
                  <a:lumMod val="40000"/>
                  <a:lumOff val="60000"/>
                </a:schemeClr>
              </a:buClr>
            </a:pPr>
            <a:endParaRPr lang="es-ES" sz="1600" dirty="0"/>
          </a:p>
          <a:p>
            <a:pPr marL="285750" indent="-285750" algn="just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1600" b="1" dirty="0"/>
              <a:t>Propuesta de Valor:</a:t>
            </a:r>
            <a:r>
              <a:rPr lang="es-ES" sz="1600" dirty="0"/>
              <a:t> Convierte el caos en estructura de aprendizaje y automatiza la planificación académica personalizada.</a:t>
            </a: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4132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E4A78776-8269-05F9-21D4-F37EAB419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ACFE315D-3DCB-F391-7ED9-DF38AEE7F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BDF934E9-CDF3-1394-1A88-072EDD878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277DE157-46CD-E50E-2251-69FE372C9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2FE8A16-E217-19F5-0095-1D5921A10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4BBD11F-0924-2C5C-5A16-AAB70DF9D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7F3509A-64AA-43B7-2CDC-B648EA980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F8E77AA-8D91-C30C-74FD-38789E2E1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85A45A3-DBE1-5EAD-4854-F672404B7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CDFFA94-0BD1-384F-CEF9-ED573F608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1AD6068-9543-919D-2E6B-9C13F2F04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0047054-2678-025A-BB11-0C1AA3E1C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EE4E58C-26B3-AC7F-7530-D300C5A0E7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61AFB147-726C-F206-819D-817DE292E1B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E94FD622-DCA6-91CF-5566-649314BAD06E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30184CA6-5EC0-23D1-5426-565A69F50789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C4C5EABE-4483-1448-35CD-B4DFF18F7473}"/>
              </a:ext>
            </a:extLst>
          </p:cNvPr>
          <p:cNvSpPr txBox="1"/>
          <p:nvPr/>
        </p:nvSpPr>
        <p:spPr>
          <a:xfrm>
            <a:off x="3447703" y="2598003"/>
            <a:ext cx="6158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Objetivo General</a:t>
            </a:r>
            <a:endParaRPr lang="es-CL" sz="4800" dirty="0"/>
          </a:p>
        </p:txBody>
      </p:sp>
    </p:spTree>
    <p:extLst>
      <p:ext uri="{BB962C8B-B14F-4D97-AF65-F5344CB8AC3E}">
        <p14:creationId xmlns:p14="http://schemas.microsoft.com/office/powerpoint/2010/main" val="2687350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2967D668-5965-A542-2ED7-D20C36B47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9A0912EB-A71B-0886-5421-4BACCB925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1DA5CA4D-1BA6-FF64-35DE-33E8F9F4F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94C9BDAE-439F-3977-F904-600FDFE087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8C4A7CD3-DAEC-19E4-BCEB-351713F19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34245F-BB0B-54CB-3AD1-8FDD404A2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20612B4-F140-271E-2B2F-64EED8FF1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D8A87A4-46A6-6DB4-4ABB-4E591ED19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E636A88E-105C-3B8C-92A4-C26037C0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7708607-5D63-5245-457B-56D7C07BA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6F599BA-5FD7-09AE-C74D-1801F20C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8B707C5-724F-B355-CC3F-9544A01BE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DE8D774-6117-C55C-4435-C0784DBB80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5810DD2F-39CD-3063-4CEB-2F85994B4F0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18A52F85-E3C8-27C5-F968-79FF3BDF93F5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1E69A6D5-FD03-2C2B-A190-7895F2A0ECA1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" name="Google Shape;114;p3">
            <a:extLst>
              <a:ext uri="{FF2B5EF4-FFF2-40B4-BE49-F238E27FC236}">
                <a16:creationId xmlns:a16="http://schemas.microsoft.com/office/drawing/2014/main" id="{00449469-199C-D060-DBFB-069B66BD4BAD}"/>
              </a:ext>
            </a:extLst>
          </p:cNvPr>
          <p:cNvSpPr/>
          <p:nvPr/>
        </p:nvSpPr>
        <p:spPr>
          <a:xfrm>
            <a:off x="2931503" y="2002792"/>
            <a:ext cx="6328688" cy="3475873"/>
          </a:xfrm>
          <a:prstGeom prst="roundRect">
            <a:avLst>
              <a:gd name="adj" fmla="val 10901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>
              <a:lnSpc>
                <a:spcPct val="200000"/>
              </a:lnSpc>
            </a:pPr>
            <a:r>
              <a:rPr lang="es-ES" sz="1600" i="1" dirty="0"/>
              <a:t>Implementar una aplicación web responsive basada en inteligencia artificial que permita a los usuarios organizar de manera automática un plan de estudios personalizado, ajustado a su disponibilidad horaria, con recursos complementarios, evaluaciones y notificaciones inteligentes, para mejorar la organización académica y combatir la procrastinación.</a:t>
            </a:r>
            <a:endParaRPr lang="es-ES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u="sng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67790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983FA985-50A8-BD87-C732-D002EB19A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66AABB8E-85D2-CAB8-769E-D3562FCD7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0CDAE25A-5B53-B3C8-BE77-54348F85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D554D611-AAA5-5C7F-5AD7-29F800F97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8295C39-BFCA-416C-F38C-BE811B3DB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20595AB-EB07-8DAC-BE40-67DFD8DF8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F373A5-567D-9A7D-AB64-FFE82EFA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0C24C7B-5CAB-5B21-A78D-339D1A9F3D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9B518646-3EF6-4E2C-0EE6-69E577AA9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0D38FEE-A1D5-D698-19A9-6EB8670230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D312407-397E-17A5-8C51-3A8A71DCA5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72B8BBF-4FDA-77DD-4CA4-34E84E800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E7D75E67-3FB8-A50B-C6F9-41F9A0BCC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6E470132-34AB-0953-54C0-4A8B68A323A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17B8ADBC-3E3D-46E4-6EFB-9EE494700FE0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4C509475-55BA-941D-5BF1-679FF93CE4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74E68ADB-AD5E-C23A-4A86-1FBB2051BD27}"/>
              </a:ext>
            </a:extLst>
          </p:cNvPr>
          <p:cNvSpPr txBox="1"/>
          <p:nvPr/>
        </p:nvSpPr>
        <p:spPr>
          <a:xfrm>
            <a:off x="3447703" y="2598003"/>
            <a:ext cx="6158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/>
              <a:t>Objetivos Específicos</a:t>
            </a:r>
            <a:endParaRPr lang="es-CL" sz="4800" dirty="0"/>
          </a:p>
        </p:txBody>
      </p:sp>
    </p:spTree>
    <p:extLst>
      <p:ext uri="{BB962C8B-B14F-4D97-AF65-F5344CB8AC3E}">
        <p14:creationId xmlns:p14="http://schemas.microsoft.com/office/powerpoint/2010/main" val="3589933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E99ED07F-CD7A-30CC-101F-AF154A1F3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9293AD0A-F1AF-32D6-B60B-53A2CF1AB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15317111-7765-0602-8A9E-1842EDC30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E25F304-BAAF-1C44-4750-CE6E4AFF7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7D216B2-F566-C7F4-06DE-415744BC8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4231FF6-3AB6-BB39-C86D-7AC4B23D4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C20C359-1B6D-9F27-1FEE-D9F90DFFD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345C2E5-8633-306C-7EC9-FD06CD1A9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A1A89C1D-53A5-2789-A705-8766930BB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8C0FD963-14BE-D2C1-4A43-F3C57E16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83D96C9-0003-376C-4AE4-1D77439E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9C616C3-BDF1-19F1-B7CB-C4F7F607C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B840408-1F76-88FB-6030-40ECDAD099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oogle Shape;90;p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21BA0DE3-271F-FB38-D122-9057AA86874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5;p2">
            <a:extLst>
              <a:ext uri="{FF2B5EF4-FFF2-40B4-BE49-F238E27FC236}">
                <a16:creationId xmlns:a16="http://schemas.microsoft.com/office/drawing/2014/main" id="{ADCDD46A-B4BA-B6F9-EDA4-F7628D2322A9}"/>
              </a:ext>
            </a:extLst>
          </p:cNvPr>
          <p:cNvSpPr txBox="1"/>
          <p:nvPr/>
        </p:nvSpPr>
        <p:spPr>
          <a:xfrm>
            <a:off x="2144009" y="2594966"/>
            <a:ext cx="7903675" cy="834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tx2"/>
                </a:solidFill>
                <a:sym typeface="Calibri"/>
              </a:rPr>
              <a:t>Presentación Final Capstone</a:t>
            </a:r>
          </a:p>
        </p:txBody>
      </p:sp>
      <p:sp>
        <p:nvSpPr>
          <p:cNvPr id="17" name="Google Shape;94;p2">
            <a:extLst>
              <a:ext uri="{FF2B5EF4-FFF2-40B4-BE49-F238E27FC236}">
                <a16:creationId xmlns:a16="http://schemas.microsoft.com/office/drawing/2014/main" id="{2936E12F-DAC1-21C1-3E03-B6EFCAEDDE5A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Google Shape;96;p2">
            <a:extLst>
              <a:ext uri="{FF2B5EF4-FFF2-40B4-BE49-F238E27FC236}">
                <a16:creationId xmlns:a16="http://schemas.microsoft.com/office/drawing/2014/main" id="{87BD77D8-EBF7-B496-CD0C-BD634295314D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1225029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154D81A6-D019-CBB0-DDF8-86E9695CD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E6203118-ABA3-1025-F9CE-15727D722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D0BDA594-2391-8DC9-BDCA-CB1185DA9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F6802F6-FBA1-2743-B5E6-6187BC6E7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2471DDB-B1A5-195B-DBAE-5CB061E02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5F36AC4-1F97-D6E3-1B5A-6BB6B61CD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1DA52CE-33D1-2FE7-5127-AE3C765FB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ABB896D-04E4-4FD6-B514-3851366633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674E00CE-135C-5C92-8195-7B07D7D31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C0C206B-98FF-0E2D-782C-02F6A2616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B58E311-78EF-1BB6-DEFE-EB11371928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278E569-4EAA-2B3D-FF7C-A5FED1D164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0F5F48F7-819A-9E27-D11C-C054306335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52CD3AEA-7009-2E2C-1426-53E275C7799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4F14874F-8783-0680-CCEC-AE4ED5EC19D7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C2F1D40D-7AE9-0C7F-C9C8-0AB7D8CB6142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126;p4">
            <a:extLst>
              <a:ext uri="{FF2B5EF4-FFF2-40B4-BE49-F238E27FC236}">
                <a16:creationId xmlns:a16="http://schemas.microsoft.com/office/drawing/2014/main" id="{229AE492-29B0-8C97-EE92-CE27A9BA9944}"/>
              </a:ext>
            </a:extLst>
          </p:cNvPr>
          <p:cNvSpPr/>
          <p:nvPr/>
        </p:nvSpPr>
        <p:spPr>
          <a:xfrm>
            <a:off x="1518684" y="1166102"/>
            <a:ext cx="9154326" cy="452579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indent="-285750" fontAlgn="base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i="1" dirty="0"/>
              <a:t>Facilitar una gestión de cuenta de usuario completa y segura, permitiendo un registro y acceso sencillos, la personalización del perfil, el seguimiento detallado del progreso y el historial de actividades, y el manejo autónomo de la seguridad de la cuenta.</a:t>
            </a:r>
          </a:p>
          <a:p>
            <a:pPr marL="285750" indent="-285750" fontAlgn="base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i="1" dirty="0"/>
              <a:t>Ofrecer un catálogo de cursos diverso y accesible, donde los usuarios puedan buscar, filtrar y seleccionar cursos según sus intereses. </a:t>
            </a:r>
          </a:p>
          <a:p>
            <a:pPr marL="285750" indent="-285750" fontAlgn="base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i="1" dirty="0"/>
              <a:t>Proporcionar recomendaciones personalizadas y una ruta de aprendizaje estructurada para guiar al usuario, además de registrar su dedicación y finalización.</a:t>
            </a:r>
          </a:p>
          <a:p>
            <a:pPr marL="285750" indent="-285750" fontAlgn="base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i="1" dirty="0"/>
              <a:t>Proveer una herramienta de planificación de estudios que organice automáticamente las lecciones, envíe notificaciones para fomentar la constancia y se sincronice con calendarios externos. </a:t>
            </a:r>
          </a:p>
        </p:txBody>
      </p:sp>
    </p:spTree>
    <p:extLst>
      <p:ext uri="{BB962C8B-B14F-4D97-AF65-F5344CB8AC3E}">
        <p14:creationId xmlns:p14="http://schemas.microsoft.com/office/powerpoint/2010/main" val="3993954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64791A9D-D1C5-4F1E-A1FB-9C20457D3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BF5E911D-E30A-7BAB-5C13-91EAD0AAF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8AB4E9E2-AA1F-8402-E60A-E64DA363C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D303D56-D15C-A5FD-70AA-0D74518CE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5083F73-F66E-E2AC-0BE6-79C4912C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74507B0-22BE-5D9C-E0AC-E45B234DF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E8FBF3B-7593-B527-D746-114BB7388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87B0726-9F3C-835D-D48E-7E6316000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7DA2AC1-5AE9-F50B-4AEF-F19D9211E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924A6B3-943E-4EA0-E0DB-A5CA7FC3B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070D5BB-FCB0-68E4-0C08-3187C3E4F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B9AA3C6-5666-2592-0E9A-5BD81EAFD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470BE7E-E7F7-DDAF-6A84-A5DDDC4B36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04BCCB55-4F28-CEE7-AEC3-FEF9681C929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F66778B6-82C2-04E3-1FA9-871D616108E0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AE75365F-F97D-71D2-E8CA-D282840731CF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126;p4">
            <a:extLst>
              <a:ext uri="{FF2B5EF4-FFF2-40B4-BE49-F238E27FC236}">
                <a16:creationId xmlns:a16="http://schemas.microsoft.com/office/drawing/2014/main" id="{4D491195-F197-4D9F-BBC0-6FD07C9AA01C}"/>
              </a:ext>
            </a:extLst>
          </p:cNvPr>
          <p:cNvSpPr/>
          <p:nvPr/>
        </p:nvSpPr>
        <p:spPr>
          <a:xfrm>
            <a:off x="1518684" y="1166102"/>
            <a:ext cx="9154326" cy="452579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indent="-285750" fontAlgn="base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i="1" dirty="0"/>
              <a:t>Generar materiales de estudio complementarios y relevantes para cada curso.</a:t>
            </a:r>
          </a:p>
          <a:p>
            <a:pPr marL="285750" indent="-285750" fontAlgn="base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i="1" dirty="0"/>
              <a:t>Implementar un sistema de evaluación continua que permita al usuario medir su comprensión a través de cuestionarios por módulo y evaluaciones globales. </a:t>
            </a:r>
          </a:p>
          <a:p>
            <a:pPr marL="285750" indent="-285750" fontAlgn="base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i="1" dirty="0"/>
              <a:t>Ofrecer retroalimentación detallada y constructiva para identificar áreas de mejora y guiar los siguientes pasos de su aprendizaje.</a:t>
            </a:r>
          </a:p>
          <a:p>
            <a:pPr marL="285750" indent="-285750" fontAlgn="base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i="1" dirty="0"/>
              <a:t>Establecer un modelo de negocio flexible que incluya un plan gratuito de prueba y un plan premium de pago.</a:t>
            </a:r>
          </a:p>
          <a:p>
            <a:pPr marL="285750" indent="-285750" fontAlgn="base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i="1" dirty="0"/>
              <a:t>Gestionar de forma segura los pagos con tarjeta, las renovaciones automáticas, la actualización de datos de pago y la aplicación de descuentos, asegurando un acceso ininterrumpido al contenido.</a:t>
            </a:r>
          </a:p>
        </p:txBody>
      </p:sp>
    </p:spTree>
    <p:extLst>
      <p:ext uri="{BB962C8B-B14F-4D97-AF65-F5344CB8AC3E}">
        <p14:creationId xmlns:p14="http://schemas.microsoft.com/office/powerpoint/2010/main" val="2646504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6D9E61E5-C796-ACF9-B1FF-D7AB6199C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2F4D38D2-2769-255F-9A34-66E401E7E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CB749D98-3D0A-4E2F-F515-0497204DA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E03E1DB2-4042-EA30-1524-175D5CDBA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B59E1A9-F8F2-F8DD-3F33-33685CB2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6131A1A-FAA4-525E-4BC5-8C0B04B98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E12C610-9506-918C-5105-844158BCC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B2D9554-1857-1F15-375D-6A1E26FB0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270F6E0-7025-2EC6-769E-4D8615F2F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40104E1-3E22-A4B9-4E06-4F5D42130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E416E87-AEBB-391D-F326-1528F1C96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F42B5F6-F700-23F4-E393-9B26F457B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22DACD2-0DB5-53B4-20BE-7AF3C5FDB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B766C59E-E33F-52F8-D0C3-5906C680C7A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2407E627-6BE4-9B72-F2C7-253A15237A4F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DD5830CE-3007-BF6A-036E-23244621598F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DCA6C394-33AE-8EEA-A5D4-10809C1FB25F}"/>
              </a:ext>
            </a:extLst>
          </p:cNvPr>
          <p:cNvSpPr txBox="1"/>
          <p:nvPr/>
        </p:nvSpPr>
        <p:spPr>
          <a:xfrm>
            <a:off x="3447703" y="2598003"/>
            <a:ext cx="6158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MX" sz="48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Alcances del Proyecto</a:t>
            </a:r>
            <a:endParaRPr lang="es-MX" sz="4800" dirty="0"/>
          </a:p>
        </p:txBody>
      </p:sp>
    </p:spTree>
    <p:extLst>
      <p:ext uri="{BB962C8B-B14F-4D97-AF65-F5344CB8AC3E}">
        <p14:creationId xmlns:p14="http://schemas.microsoft.com/office/powerpoint/2010/main" val="680600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AF552D69-A07D-D526-058C-43A8602BD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CB48740C-05C2-CCA0-B66B-A7244A310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2D6F0FF9-B359-8B21-6CC4-CDDA97CA6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4DDDC65B-D909-7F0B-E6C0-56499AD2F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44EB4AE-7C33-1C75-7DDA-7A8C0268C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07D517AB-C8B7-7BAB-784A-FC680582A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66D6A7BB-82E6-B2BB-D1CC-8B1050C8F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290F1D6-EDA8-6D42-DCBD-9E2E58074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003A04C7-17A7-2F59-57FF-BF5EED027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1012921-2B8D-8BCE-220E-A666A39EE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D311A36-15FE-4A5D-1541-6584B7F59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FC0E3F0-F4AF-0601-D650-B78CB3653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C9C3BAF-9C58-1FB0-1AAD-0BB1B999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F16B2579-3C65-38F2-55EE-F2A16AAFB92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87D7C584-7860-A917-47FC-3536A5B80297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B6C257AF-ABBD-9034-DBF8-81D1701088D0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126;p4">
            <a:extLst>
              <a:ext uri="{FF2B5EF4-FFF2-40B4-BE49-F238E27FC236}">
                <a16:creationId xmlns:a16="http://schemas.microsoft.com/office/drawing/2014/main" id="{7DCCB224-D270-09E8-D05C-CD9D180EF140}"/>
              </a:ext>
            </a:extLst>
          </p:cNvPr>
          <p:cNvSpPr/>
          <p:nvPr/>
        </p:nvSpPr>
        <p:spPr>
          <a:xfrm>
            <a:off x="915896" y="824331"/>
            <a:ext cx="10382591" cy="592776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s-ES" b="1" dirty="0"/>
              <a:t>Perfil: </a:t>
            </a:r>
            <a:r>
              <a:rPr lang="es-ES" dirty="0"/>
              <a:t>Gestionar la cuenta y visualizar el progreso del usuario, abarcando desde el registro y la personalización hasta el seguimiento del historial de aprendizaje.</a:t>
            </a:r>
          </a:p>
          <a:p>
            <a:pPr algn="just">
              <a:lnSpc>
                <a:spcPct val="150000"/>
              </a:lnSpc>
            </a:pPr>
            <a:r>
              <a:rPr lang="es-ES" b="1" dirty="0"/>
              <a:t>Cursos: </a:t>
            </a:r>
            <a:r>
              <a:rPr lang="es-ES" dirty="0"/>
              <a:t>Facilitar al usuario el descubrimiento, la selección y la gestión de su ruta de aprendizaje a través de un catálogo de cursos estructurado y con recomendaciones personalizadas.</a:t>
            </a:r>
          </a:p>
          <a:p>
            <a:pPr algn="just">
              <a:lnSpc>
                <a:spcPct val="150000"/>
              </a:lnSpc>
            </a:pPr>
            <a:r>
              <a:rPr lang="es-ES" b="1" dirty="0"/>
              <a:t>Calendario: </a:t>
            </a:r>
            <a:r>
              <a:rPr lang="es-ES" dirty="0"/>
              <a:t>Organizar y gestionar el tiempo de estudio del usuario de forma eficiente </a:t>
            </a:r>
          </a:p>
          <a:p>
            <a:pPr algn="just">
              <a:lnSpc>
                <a:spcPct val="150000"/>
              </a:lnSpc>
            </a:pPr>
            <a:r>
              <a:rPr lang="es-ES" dirty="0"/>
              <a:t>mediante la planificación, reprogramación y sincronización de sesiones de aprendizaje.</a:t>
            </a:r>
          </a:p>
          <a:p>
            <a:pPr algn="just">
              <a:lnSpc>
                <a:spcPct val="150000"/>
              </a:lnSpc>
            </a:pPr>
            <a:r>
              <a:rPr lang="es-ES" b="1" dirty="0"/>
              <a:t>Material: </a:t>
            </a:r>
            <a:r>
              <a:rPr lang="es-ES" dirty="0"/>
              <a:t>Proveer al usuario acceso a recursos de estudio internos y externos, organizados y recomendados, para complementar su formación.</a:t>
            </a:r>
          </a:p>
          <a:p>
            <a:pPr algn="just">
              <a:lnSpc>
                <a:spcPct val="150000"/>
              </a:lnSpc>
            </a:pPr>
            <a:r>
              <a:rPr lang="es-ES" b="1" dirty="0"/>
              <a:t>Quiz: </a:t>
            </a:r>
            <a:r>
              <a:rPr lang="es-ES" dirty="0"/>
              <a:t>Evaluar y reforzar el conocimiento del usuario a través de cuestionarios modulares y </a:t>
            </a:r>
          </a:p>
          <a:p>
            <a:pPr algn="just">
              <a:lnSpc>
                <a:spcPct val="150000"/>
              </a:lnSpc>
            </a:pPr>
            <a:r>
              <a:rPr lang="es-ES" dirty="0"/>
              <a:t>globales que ofrecen retroalimentación detallada para guiar su aprendizaje.</a:t>
            </a:r>
          </a:p>
          <a:p>
            <a:pPr algn="just">
              <a:lnSpc>
                <a:spcPct val="150000"/>
              </a:lnSpc>
            </a:pPr>
            <a:r>
              <a:rPr lang="es-ES" b="1" dirty="0"/>
              <a:t>Suscripción: </a:t>
            </a:r>
            <a:r>
              <a:rPr lang="es-ES" dirty="0"/>
              <a:t>Administrar el acceso a los contenidos de la plataforma, permitiendo al usuario gestionar su plan, realizar pagos y aprovechar promociones.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992033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2BEC8BF5-8414-544B-B3A9-B17BAA1B5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3CFCD3FB-06D2-CF03-6BE0-10553D724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FC0BF770-C321-3F71-B482-C6AD99DFE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4044BCFA-53ED-ACEC-1BE2-9598B22F0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DAB4E36-8596-F128-8C17-A2B487E5F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A1BFA66-D781-7F65-0072-62260DD90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EAAF517-43FD-FC11-9F13-289A64B666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49144BF-9FB4-067C-5E72-10AAC3424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E5D6C9CE-8543-4125-01F2-FC08C225F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4454E7C-4277-E881-B1E0-E9889F7D0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911075D-7D84-7C3D-0DFC-7CA44723E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B54076C-51EB-7445-BD29-A27DB53EA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005016A-310D-5EC0-B1E5-A71B1CB70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C98F9556-DA04-6644-3802-9DB9269418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D1039F0F-8D4A-1AA7-3FE7-7E82D1FF97F9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30169C66-512A-568A-99EA-28C115BFEE89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108E2708-ADD0-8D7C-BE2E-E5B6525356F2}"/>
              </a:ext>
            </a:extLst>
          </p:cNvPr>
          <p:cNvSpPr txBox="1"/>
          <p:nvPr/>
        </p:nvSpPr>
        <p:spPr>
          <a:xfrm>
            <a:off x="2417275" y="2598003"/>
            <a:ext cx="7188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MX" sz="48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Limitaciones del Proyecto</a:t>
            </a:r>
            <a:endParaRPr lang="es-MX" sz="4800" dirty="0"/>
          </a:p>
        </p:txBody>
      </p:sp>
    </p:spTree>
    <p:extLst>
      <p:ext uri="{BB962C8B-B14F-4D97-AF65-F5344CB8AC3E}">
        <p14:creationId xmlns:p14="http://schemas.microsoft.com/office/powerpoint/2010/main" val="4089505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D991CFD3-1545-FD45-D2F0-0CDCA7F78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A2729258-7FC3-BF71-6EA6-08BFA7088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FE89029D-A237-BEF1-8177-A3FEE9AFD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124C8C4B-8129-A441-B347-6E45353ED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6139569-2EEC-7090-3FE3-974C05467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1D445D8-CF0E-1FED-5E61-2EB217F440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BBFFD674-3084-99FA-0107-41161FCE1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91D275E-38D5-1C21-B750-E290CD553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AAAD660D-0279-DDCB-4473-1844DDE27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AE751FC-A7BF-A3CB-999F-F0925AC78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AA59CCB-CA65-A3EC-D53E-0BA5A5736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747B903-EADF-8AE6-79C8-1985D5AA13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132060BA-09AE-2A6D-0CC9-E9A0846E0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012FBD06-CA03-CC7F-E6B2-B15460DC69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0DC87A69-FF6F-E015-DF16-7FA173224F9C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EB7C1761-DC1B-9294-378E-4414E9D19A4D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CC55DE97-CDE5-21D8-AC74-C042F58C2021}"/>
              </a:ext>
            </a:extLst>
          </p:cNvPr>
          <p:cNvSpPr txBox="1"/>
          <p:nvPr/>
        </p:nvSpPr>
        <p:spPr>
          <a:xfrm>
            <a:off x="280657" y="2348801"/>
            <a:ext cx="5192764" cy="1894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2000" dirty="0"/>
              <a:t>Gestión del Tiempo del Equipo</a:t>
            </a:r>
          </a:p>
          <a:p>
            <a:pPr marL="342900" indent="-342900">
              <a:lnSpc>
                <a:spcPct val="150000"/>
              </a:lnSpc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2000" dirty="0"/>
              <a:t>Dependencia de un Equipo Pequeño</a:t>
            </a:r>
          </a:p>
          <a:p>
            <a:pPr marL="342900" indent="-342900">
              <a:lnSpc>
                <a:spcPct val="150000"/>
              </a:lnSpc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CL" sz="2000" dirty="0"/>
              <a:t>Dependencia de APIs Externas</a:t>
            </a:r>
          </a:p>
          <a:p>
            <a:pPr marL="342900" indent="-342900">
              <a:lnSpc>
                <a:spcPct val="150000"/>
              </a:lnSpc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CL" sz="2000" dirty="0"/>
              <a:t> Costos Operativos a Futuro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85F44C5-ABFE-537C-31E8-C86EF9205624}"/>
              </a:ext>
            </a:extLst>
          </p:cNvPr>
          <p:cNvSpPr txBox="1"/>
          <p:nvPr/>
        </p:nvSpPr>
        <p:spPr>
          <a:xfrm>
            <a:off x="6095847" y="2348801"/>
            <a:ext cx="593354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2000" dirty="0"/>
              <a:t>Complejidad de la Integración con el LLM</a:t>
            </a:r>
          </a:p>
          <a:p>
            <a:pPr marL="342900" indent="-342900">
              <a:lnSpc>
                <a:spcPct val="150000"/>
              </a:lnSpc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2000" dirty="0"/>
              <a:t>Seguridad y Privacidad de Datos</a:t>
            </a:r>
          </a:p>
          <a:p>
            <a:pPr marL="342900" indent="-342900">
              <a:lnSpc>
                <a:spcPct val="150000"/>
              </a:lnSpc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2000" dirty="0"/>
              <a:t>Calidad y Disponibilidad del Contenido Educativo</a:t>
            </a:r>
          </a:p>
          <a:p>
            <a:pPr marL="342900" indent="-342900">
              <a:lnSpc>
                <a:spcPct val="150000"/>
              </a:lnSpc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sz="2000" dirty="0"/>
              <a:t>Exclusión de Funcionalidades en el MVP</a:t>
            </a:r>
          </a:p>
          <a:p>
            <a:pPr marL="342900" indent="-342900">
              <a:lnSpc>
                <a:spcPct val="150000"/>
              </a:lnSpc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CL" sz="2000" dirty="0"/>
              <a:t> Simulación del Contexto Institucional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283923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FC2DB97B-1220-E7B6-191B-404B17160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58F9945A-CF0E-11F7-BE0C-222284B74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4FBED8D5-9CE2-6669-8B59-6BC171C2F6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72F659E-D092-8796-536C-19F085F4C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D87A4F5-7394-A441-9B8A-FFC313F9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71EBE26-41E6-2BB3-FBC6-BC8EE1A5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EE9ED68-4FB5-8D7C-65BE-0FDE40331E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A4B851EB-63E8-CA50-ACE0-2135FA5E8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6211911B-2EE7-7F03-F643-F1D0DF342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C12DDC1-5B28-A69C-D3D0-D3DB1C3E6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EB56142-7F95-4375-80FA-E1A879304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28FBD14-CFA7-17FF-729D-B7E54BFD5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B03F6E5-68B2-5A28-4305-A10F06CE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F134FD8A-5524-87CC-CCCE-832856F9719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E2080B86-A993-6282-278C-AAE1A71F3FFC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D33E98DA-DAEC-CA26-E360-550AEC2681E5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6FBF5335-9566-DC07-3E75-8763480E35E0}"/>
              </a:ext>
            </a:extLst>
          </p:cNvPr>
          <p:cNvSpPr txBox="1"/>
          <p:nvPr/>
        </p:nvSpPr>
        <p:spPr>
          <a:xfrm>
            <a:off x="2417275" y="2598003"/>
            <a:ext cx="7188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MX" sz="48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Nuestra Metodología</a:t>
            </a:r>
            <a:endParaRPr lang="es-MX" sz="4800" dirty="0"/>
          </a:p>
        </p:txBody>
      </p:sp>
    </p:spTree>
    <p:extLst>
      <p:ext uri="{BB962C8B-B14F-4D97-AF65-F5344CB8AC3E}">
        <p14:creationId xmlns:p14="http://schemas.microsoft.com/office/powerpoint/2010/main" val="1800877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04742D7D-43C7-6ED7-13DF-696BC5FB4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661EB473-2072-7023-4EAF-0A17F0619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536646F9-D9FE-6D7E-B23E-EFB21C003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93F8E410-8525-2340-5BA8-35FC2CB01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F5C2094-DDA4-12C4-6117-084FD67D5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18B6B725-8640-D9ED-FE24-11C788D0D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93C41F6-9FC7-BAF2-8135-C715FA0EF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920457E-1B24-8026-7EEB-3742E9920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1C5C098-F316-A1BD-2169-F9372BF10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7E8E57D-DD89-1F55-37C2-61F309832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7E7E60C-0345-008D-A670-46B0DCEE9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BEFF519-8237-8810-1DFC-7FF4918C4B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08888FB-5811-7486-669F-915715E93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655E1F3C-AED1-3B5B-3F3D-21AA1ADFEB1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569C9030-BCE0-17F1-3DB0-52C17372D983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13D43B08-DDC9-03D9-7F42-BDC84FD34499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" name="Imagen 6" descr="Interfaz de usuario gráfica, Aplicación, Sitio web&#10;&#10;El contenido generado por IA puede ser incorrecto.">
            <a:extLst>
              <a:ext uri="{FF2B5EF4-FFF2-40B4-BE49-F238E27FC236}">
                <a16:creationId xmlns:a16="http://schemas.microsoft.com/office/drawing/2014/main" id="{FB465373-32A2-ED42-75F6-6EB45A84E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637" y="553575"/>
            <a:ext cx="8496218" cy="623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8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017F7BA7-F9DF-68C8-1882-AB762DEB5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8E327E1F-E692-A475-DD15-019057380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AC113E7F-AB70-BB37-0724-162E36B3C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0696D5AD-1BD4-30C7-5FB9-7A191E8D9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63026AD-8E39-E167-7704-C56D8DE94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744B9A-78D7-0BC6-B3B4-06DD258F3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8C2252F-5065-F172-DDE9-CB05E4DEA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E2785A1-0228-0780-28D0-0F1E1FBB9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8717A449-B464-0CA2-5D35-CAB444B93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BC6226D-2ADD-29FB-8778-6B562C62D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DA57840-D8EE-0AEA-D396-96114F193B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9533EBA7-D810-E1C7-145B-353C52E3F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C72132D-5003-124C-A971-0951AB445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49CC82AA-6CEB-7AC0-F980-A9B0734CEE5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1C43EB21-D1F8-14E2-127F-676A75A861AF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BCC93A03-8084-A8C0-A1F9-5FB7B2E1D223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8A06435E-C53C-2FFF-DC00-DA1B8E6DF950}"/>
              </a:ext>
            </a:extLst>
          </p:cNvPr>
          <p:cNvSpPr txBox="1"/>
          <p:nvPr/>
        </p:nvSpPr>
        <p:spPr>
          <a:xfrm>
            <a:off x="2417275" y="2598003"/>
            <a:ext cx="7188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MX" sz="48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User Story Mapping</a:t>
            </a:r>
            <a:endParaRPr lang="es-MX" sz="4800" dirty="0"/>
          </a:p>
        </p:txBody>
      </p:sp>
    </p:spTree>
    <p:extLst>
      <p:ext uri="{BB962C8B-B14F-4D97-AF65-F5344CB8AC3E}">
        <p14:creationId xmlns:p14="http://schemas.microsoft.com/office/powerpoint/2010/main" val="1781029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37C280B0-DBDF-3246-9DA6-E776F27D0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AF5B6FD1-6DD6-197B-FEE9-0CFBCD554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571CE247-04F9-59EE-01CC-7DF606739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91BD3787-F4F5-3ACC-24C4-792F54B1D3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34C5023-37F5-2EC3-EB5F-EFD2AFA91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AA687C7A-C429-9B76-C5AE-D27D8DD3C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82431E47-A1F4-CAE4-F032-150005AB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9146510-3032-4A89-A7DE-1A9DABC7A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167A68C-C1FE-8CE7-425D-7F6DD3621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8BFCE842-99FE-C622-7B85-1797DC688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745F60-8495-A29C-FDAF-069F919E6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503D6EB-9BA4-7739-EEB0-C8BA2E89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EE708C4E-DF63-B324-B88C-53BC7F03E6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0420EEA3-BE23-B4FF-EF38-C3796369A00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E161D959-29C2-26DC-17D0-FC2594090ACD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759482E9-4C9B-54C8-65E2-E4D34C3ED789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Imagen 7" descr="Captura de pantalla de un celular&#10;&#10;El contenido generado por IA puede ser incorrecto.">
            <a:extLst>
              <a:ext uri="{FF2B5EF4-FFF2-40B4-BE49-F238E27FC236}">
                <a16:creationId xmlns:a16="http://schemas.microsoft.com/office/drawing/2014/main" id="{EAB3A8F1-270D-6B71-1F3C-D7F4ABA004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" y="1597661"/>
            <a:ext cx="12191695" cy="366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691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151F01FF-178D-7CF2-0B22-474A9C01A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42BE0FBF-27C5-8771-824C-20FAE3ABA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728484BA-D6DE-2CA9-8BE1-9AB7B08CC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91B600A-0039-7176-A661-527ADE46A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24D1E3D-968B-011F-5786-969D7148F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982C56B-18ED-8047-02EF-99C109500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AD905F3-B518-3F19-6D42-E5FE362E4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C9FCBAC-A3A7-70E2-027A-636557D58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E043642-DFAD-B9EE-62F2-E7160A791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AB95F78-91A9-C5D8-C1B7-6831A9033D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63E6633-8E9B-1C2B-4A83-DF29A22CB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5893B0A-79FB-D654-1A97-E9F4EF132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A230429-BF34-95B2-7D52-AA7274C3D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oogle Shape;90;p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2C495ABB-1C82-0161-8F78-DBFC356C73E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5;p2">
            <a:extLst>
              <a:ext uri="{FF2B5EF4-FFF2-40B4-BE49-F238E27FC236}">
                <a16:creationId xmlns:a16="http://schemas.microsoft.com/office/drawing/2014/main" id="{C02BF56D-E77C-1322-C999-76E5C3920BA8}"/>
              </a:ext>
            </a:extLst>
          </p:cNvPr>
          <p:cNvSpPr txBox="1"/>
          <p:nvPr/>
        </p:nvSpPr>
        <p:spPr>
          <a:xfrm>
            <a:off x="3262112" y="2594966"/>
            <a:ext cx="5667470" cy="834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s-ES" sz="4800" dirty="0">
                <a:solidFill>
                  <a:schemeClr val="tx2"/>
                </a:solidFill>
              </a:rPr>
              <a:t>Proyecto </a:t>
            </a:r>
            <a:r>
              <a:rPr lang="en-US" sz="4800" dirty="0">
                <a:solidFill>
                  <a:schemeClr val="tx2"/>
                </a:solidFill>
                <a:sym typeface="Calibri"/>
              </a:rPr>
              <a:t>“PrioSync”</a:t>
            </a:r>
            <a:endParaRPr sz="4800" dirty="0">
              <a:solidFill>
                <a:schemeClr val="tx2"/>
              </a:solidFill>
              <a:ea typeface="+mj-ea"/>
              <a:cs typeface="+mj-cs"/>
              <a:sym typeface="Calibri"/>
            </a:endParaRPr>
          </a:p>
        </p:txBody>
      </p:sp>
      <p:sp>
        <p:nvSpPr>
          <p:cNvPr id="17" name="Google Shape;94;p2">
            <a:extLst>
              <a:ext uri="{FF2B5EF4-FFF2-40B4-BE49-F238E27FC236}">
                <a16:creationId xmlns:a16="http://schemas.microsoft.com/office/drawing/2014/main" id="{5578ADF3-06ED-25C0-F599-FEEC5EEF0368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Google Shape;96;p2">
            <a:extLst>
              <a:ext uri="{FF2B5EF4-FFF2-40B4-BE49-F238E27FC236}">
                <a16:creationId xmlns:a16="http://schemas.microsoft.com/office/drawing/2014/main" id="{6B738C14-C546-8984-7722-33D052F14D77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8746364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991C07DC-E85B-AAE4-B84C-4906CBF08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40B6364E-6B0D-3B88-7A96-8EC40386D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6230A54A-E732-FD99-F934-D2D90752B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0FC5A6A0-E802-1623-D275-1B5662977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55AE01A-3F69-8DD4-C59B-FBE57DB14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E24BAB7-1771-E84D-EACB-59C49161E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6851676C-9702-A1FC-3898-A4EB2E0A5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76CDEF8-43FA-79F0-14E5-CF1D271C1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2ED198C3-6A97-A1B6-4141-19AB7245F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CFD3407-DC08-BD8A-61D6-9641A1CEC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8F2123-FF20-3819-FD2D-640F54779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3F3CFE5-235B-BDA6-A3F4-11A8E777D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0BD31514-0462-36B7-E83D-527D3A6C4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22C71748-E0CA-18BC-816B-FF0D3261FAE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11C47A25-6E89-BA67-AD09-922A8B9A2E1A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F20A7158-7A56-2EF3-2362-80B80EDECFE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53E42B1F-5434-F4A7-06A7-54D336DF0602}"/>
              </a:ext>
            </a:extLst>
          </p:cNvPr>
          <p:cNvSpPr txBox="1"/>
          <p:nvPr/>
        </p:nvSpPr>
        <p:spPr>
          <a:xfrm>
            <a:off x="2417275" y="2598003"/>
            <a:ext cx="7188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MX" sz="48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Release Plan</a:t>
            </a:r>
            <a:endParaRPr lang="es-MX" sz="4800" dirty="0"/>
          </a:p>
        </p:txBody>
      </p:sp>
    </p:spTree>
    <p:extLst>
      <p:ext uri="{BB962C8B-B14F-4D97-AF65-F5344CB8AC3E}">
        <p14:creationId xmlns:p14="http://schemas.microsoft.com/office/powerpoint/2010/main" val="24991295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B9A228FB-DA47-EACA-C350-50C53574D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9D4E7C7F-16E1-C90A-CC1A-C0FD09208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3D941FFB-EE71-E6D3-9CC0-F42528FF3A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27B604B-52C7-E591-E215-60C16D169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24FAE27-7B7C-9BB5-430F-407250FDC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87A41B0-A68F-99A9-3145-CBB691093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356B021-478E-D2A5-6971-997E86925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A5F2028A-CB11-F0AE-675E-D87E564B3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C875B71-05F6-170F-A563-EB8103CD8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C8D6470-5CB3-504F-AAC5-A3944CFD7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816EB1B-9E31-3292-C773-EE3875845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71BF5A0-F1BD-32FB-8DE1-F38686EE4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579F137-2405-E6AC-0638-A976C1B13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B425984C-9C9F-B617-2059-8D7BAC2410D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1DACB640-D39C-E918-ACC1-C74B79E52D67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E584EA46-D665-4849-E740-0B0B914C222B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" name="Imagen 10" descr="Imagen que contiene Tabla&#10;&#10;El contenido generado por IA puede ser incorrecto.">
            <a:extLst>
              <a:ext uri="{FF2B5EF4-FFF2-40B4-BE49-F238E27FC236}">
                <a16:creationId xmlns:a16="http://schemas.microsoft.com/office/drawing/2014/main" id="{6D1FF585-FE2C-8CE4-9721-733E96B5F0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35347"/>
            <a:ext cx="12192000" cy="498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193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63749578-FC17-312B-1BB3-55A983C19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7B5BF0A0-C6E3-FC30-A7FD-69A9BF95E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108348EC-D394-9336-AFAB-BC7022206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E2ED45CC-DBDC-4AFA-9F87-EDC3E8C86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F20D9F-3E30-F944-791F-D780C4359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04136980-F2FF-606F-622B-99B1A2AFB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6D14437-C1CC-C1FC-5D2E-12D0876E5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0C42264-9588-1F10-89A5-3BCF3D278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66B1DC8E-2804-38B8-3D86-1E624B6E6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76CBEC2-4C06-CC70-E616-B87E01175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6DDD86A-9629-6899-DF3B-96FDBDB0C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49113B2-22D5-CF00-1636-0D348DEF8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EF1F64D-D044-4FCE-56D7-62BD260DC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5458F3D3-136E-C1C4-1C03-52F564D3205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858A99EC-1909-B5B7-79B3-405DDD07ABB3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1949B9C0-7850-AF3A-F8CE-CBD0DDC36A41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4" name="Grupo 13">
            <a:extLst>
              <a:ext uri="{FF2B5EF4-FFF2-40B4-BE49-F238E27FC236}">
                <a16:creationId xmlns:a16="http://schemas.microsoft.com/office/drawing/2014/main" id="{381F15EC-D8D6-1DF9-36A5-23E29E870635}"/>
              </a:ext>
            </a:extLst>
          </p:cNvPr>
          <p:cNvGrpSpPr/>
          <p:nvPr/>
        </p:nvGrpSpPr>
        <p:grpSpPr>
          <a:xfrm>
            <a:off x="0" y="935347"/>
            <a:ext cx="12192000" cy="5454979"/>
            <a:chOff x="0" y="935347"/>
            <a:chExt cx="12192000" cy="5454979"/>
          </a:xfrm>
        </p:grpSpPr>
        <p:pic>
          <p:nvPicPr>
            <p:cNvPr id="13" name="Imagen 12" descr="Imagen que contiene Tabla&#10;&#10;El contenido generado por IA puede ser incorrecto.">
              <a:extLst>
                <a:ext uri="{FF2B5EF4-FFF2-40B4-BE49-F238E27FC236}">
                  <a16:creationId xmlns:a16="http://schemas.microsoft.com/office/drawing/2014/main" id="{479FFB34-E099-152C-BF43-B4F948A04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935347"/>
              <a:ext cx="12192000" cy="4987306"/>
            </a:xfrm>
            <a:prstGeom prst="rect">
              <a:avLst/>
            </a:prstGeom>
          </p:spPr>
        </p:pic>
        <p:pic>
          <p:nvPicPr>
            <p:cNvPr id="7" name="Imagen 6" descr="Imagen que contiene Forma">
              <a:extLst>
                <a:ext uri="{FF2B5EF4-FFF2-40B4-BE49-F238E27FC236}">
                  <a16:creationId xmlns:a16="http://schemas.microsoft.com/office/drawing/2014/main" id="{8D03A823-D229-0A4E-0B81-79D67FB5C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1973464"/>
              <a:ext cx="12192000" cy="44168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04726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12808213-C324-A6FF-EF5D-1C28D9B71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87407E2D-6859-7312-5002-5779E6D75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F0D8BD5C-5773-31B3-FC5D-393043FDC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F5C8DD0A-ECD2-6627-6477-90CD57B0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F44F79A3-5176-737A-FC35-21068A225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21D3CA0-4220-E7A8-CE1D-AAFCCDC1E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B626C62-19BF-9219-C5C2-BDF0E8BB2B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91B85D4-11DE-C00A-3F7B-CBBB93989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B6404C3-3644-FEBB-BDFC-121E4AB03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5181FDC-39C4-AD8A-0593-A998D588F7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F32D257-1687-1EC3-1ADC-447FCCE05B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3C330A5-BB8E-5424-F994-7ACD1D8C4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7E7594B-8DA1-1C8B-9C8C-CFE318E0F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37AC88E5-7941-A89F-54B8-9C604E40497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27F9F987-106D-BB5E-BE01-45F7C47A7A0C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37945BB0-5B62-8A1F-1477-84F34564E7E0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164F4193-F521-F348-AA99-6558738EE85B}"/>
              </a:ext>
            </a:extLst>
          </p:cNvPr>
          <p:cNvSpPr txBox="1"/>
          <p:nvPr/>
        </p:nvSpPr>
        <p:spPr>
          <a:xfrm>
            <a:off x="2417275" y="2598003"/>
            <a:ext cx="7188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MX" sz="48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Arquitectura</a:t>
            </a:r>
            <a:endParaRPr lang="es-MX" sz="4800" dirty="0"/>
          </a:p>
        </p:txBody>
      </p:sp>
    </p:spTree>
    <p:extLst>
      <p:ext uri="{BB962C8B-B14F-4D97-AF65-F5344CB8AC3E}">
        <p14:creationId xmlns:p14="http://schemas.microsoft.com/office/powerpoint/2010/main" val="1388812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DEF32D9E-ADE2-6711-05B4-296DF395C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B640158F-59CB-38B1-C83A-165D17B8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CA62D580-4F11-8A9D-F73F-CAA8EE8A4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B217304-7412-242D-DE4D-3E258078C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45AE16D-B3BA-6AA5-5569-06380B1AA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9251E81-DBFF-B5B6-9219-140B59133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C57ECA0-3C2B-D430-3BA2-20E20FD58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D118A51-3C7D-02D6-CE86-E30AD0E96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672A5E41-A060-E420-95B5-5BDC69454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CF773CA-9114-F8FD-71AC-2440E92DB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040BA86-2165-72F9-943D-200E9CEAC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F737062-BE5C-9B4E-8987-6CD86452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CCB79AD-E240-5B88-B72A-5CB409D38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2B0CDF8D-34B8-77C4-CE5C-EA6AFF63920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FC48A0B6-00C9-72AB-9CED-A04335B2EEA2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70ED5351-1F25-8CBC-6C88-E643CA8F250A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3D80D8BA-C7FE-A512-7032-332FEEAC5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5505" y="777830"/>
            <a:ext cx="6695413" cy="5850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6618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790BF507-F4AF-EC9A-6E27-CD2DC4DD8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23190E76-8123-36FF-DAAC-FA61404C2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2DF8B3E3-2FAD-6CE2-0017-3EFA692F3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0CBBBEAB-1408-E90A-6C95-811D32C6A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F555327-EF89-9173-5F08-B23D9FC8C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0EBC975-5B9C-8E35-D97E-E63EB1322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B796983E-A36C-CA16-6225-A4EB569B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EEDDC95-16B1-CA10-2382-3DF4CC6D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ED08218C-313D-B746-C3FF-C86F649B7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1B56C44-4E49-5B83-1E0B-793490731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36F95E2-70EA-2492-7857-57D0199B3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DE31D3F-58A4-7EA4-5ABB-D73851B24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13588E3-2414-8B6D-009E-B3FDA1CD8F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CD474055-E33D-8064-98FD-53287505EE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BE078C53-044A-79FB-C99E-52055045DB7B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0EFDA074-46D7-C9F9-76B9-58E3251283D9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D77AFF0C-9B0D-BD96-6882-352A662B6E6A}"/>
              </a:ext>
            </a:extLst>
          </p:cNvPr>
          <p:cNvSpPr txBox="1"/>
          <p:nvPr/>
        </p:nvSpPr>
        <p:spPr>
          <a:xfrm>
            <a:off x="2417275" y="2598003"/>
            <a:ext cx="7188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s-MX" sz="48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Conclusión</a:t>
            </a:r>
            <a:endParaRPr lang="es-MX" sz="4800" dirty="0"/>
          </a:p>
        </p:txBody>
      </p:sp>
    </p:spTree>
    <p:extLst>
      <p:ext uri="{BB962C8B-B14F-4D97-AF65-F5344CB8AC3E}">
        <p14:creationId xmlns:p14="http://schemas.microsoft.com/office/powerpoint/2010/main" val="37580194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78790D7D-3780-23D1-F01F-AE5853A0B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219C1179-FCF5-B7C1-E807-6F8DF82D6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18CC9F8D-350C-8CE1-5FCD-75C3A6312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99F46FA9-FDC4-AC33-9A4B-5BE9F22B4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AFB8E1D-E145-652B-DFCB-ED5A04D88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C6301FC-E2E5-E37A-CA97-D6FE00856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04AC72A-311D-3EC7-1461-97FC13DD4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C20B8D5-7275-1879-D327-AF1C3FD339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153420DF-8EBE-D960-1BE0-9ACBDB01D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281A1EE-5076-26B8-8494-6FEFAC1F0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559AC8B-F642-A28C-DAAB-29E9854F6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4CB1855-B050-C9F7-45EB-3C9F9E57D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D8F016C-E998-59A5-C186-0B273F666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20593E78-BAC7-86A0-CDAA-87765841662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29B23C29-9983-95B1-4857-BD9716AF9223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0A9B5DE1-967F-1CA6-A60B-E8CAAB237724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199;p14">
            <a:extLst>
              <a:ext uri="{FF2B5EF4-FFF2-40B4-BE49-F238E27FC236}">
                <a16:creationId xmlns:a16="http://schemas.microsoft.com/office/drawing/2014/main" id="{7F6B4F6E-B48A-C4BE-21AC-55CC82CCE6CE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Muchas Gracias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9780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BAADD76E-B20C-7F63-CF48-E10B6B39E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6406842B-FCFB-9A4D-2D25-5D7AAB84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8DB79571-38BA-507A-1428-2DDDA772D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12F83EA-A712-04DD-B5E1-D7A82A8C7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B986414-DDDD-BD8D-85E8-99B2D1DB0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EB2E6D34-841D-73E4-14A3-BB0F8576B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8754BF1-E5B7-1D04-E53E-BA65ACA92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7B65E67-F0AA-86BB-E9AC-5F643651C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86AA7ABD-7EBE-186D-0B23-96F28E67C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54737-3C18-231A-C6CD-6A3AA8424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5CDBC63-550A-B1E7-63A7-801062E29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CE76219-5A26-C4F9-6AEA-5A1DF27F4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5D76C54-E997-E9E2-7C09-914721FDF0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oogle Shape;90;p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E0977AA4-C145-23DD-A89E-262E399F585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5;p2">
            <a:extLst>
              <a:ext uri="{FF2B5EF4-FFF2-40B4-BE49-F238E27FC236}">
                <a16:creationId xmlns:a16="http://schemas.microsoft.com/office/drawing/2014/main" id="{BF1638D9-952C-C4E9-BD5F-C98B1D27C5C1}"/>
              </a:ext>
            </a:extLst>
          </p:cNvPr>
          <p:cNvSpPr txBox="1"/>
          <p:nvPr/>
        </p:nvSpPr>
        <p:spPr>
          <a:xfrm>
            <a:off x="3907056" y="2594966"/>
            <a:ext cx="4377581" cy="834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s-MX" sz="4800" dirty="0">
                <a:solidFill>
                  <a:schemeClr val="tx2"/>
                </a:solidFill>
                <a:ea typeface="+mj-ea"/>
                <a:cs typeface="+mj-cs"/>
                <a:sym typeface="Calibri"/>
              </a:rPr>
              <a:t>Nuestro Equipo</a:t>
            </a:r>
            <a:endParaRPr sz="4800" dirty="0">
              <a:solidFill>
                <a:schemeClr val="tx2"/>
              </a:solidFill>
              <a:ea typeface="+mj-ea"/>
              <a:cs typeface="+mj-cs"/>
              <a:sym typeface="Calibri"/>
            </a:endParaRPr>
          </a:p>
        </p:txBody>
      </p:sp>
      <p:sp>
        <p:nvSpPr>
          <p:cNvPr id="17" name="Google Shape;94;p2">
            <a:extLst>
              <a:ext uri="{FF2B5EF4-FFF2-40B4-BE49-F238E27FC236}">
                <a16:creationId xmlns:a16="http://schemas.microsoft.com/office/drawing/2014/main" id="{D34D0FA8-4050-3966-0607-E4FF1B6EDD65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Google Shape;96;p2">
            <a:extLst>
              <a:ext uri="{FF2B5EF4-FFF2-40B4-BE49-F238E27FC236}">
                <a16:creationId xmlns:a16="http://schemas.microsoft.com/office/drawing/2014/main" id="{8C9BA4FF-98BF-9244-1314-6CFA38D90284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142127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E1F5F50A-A945-3EF9-8681-86AE07257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5A3A026D-D48E-FDB1-C9B7-472901B6C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61273A9E-0600-F372-A619-D8916FD72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1C456317-2A41-DDB1-D1B1-AC831BC36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F38E98E-06ED-2314-C0A5-3AFF3281B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BDD4BDE-965B-82E6-AFFD-4B3EB9F87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6BCCC06E-5506-3DB3-0F7B-9504244B0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70B53D27-49B1-C8BB-9EEB-0F12C76B0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DE1302F1-C1B7-3EC0-1178-9E245DC5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221C1CD-19EB-F767-EF0C-BF02129E8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19E3F84-DD29-C8E2-914F-FECDE4F3E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4A155D8-6D93-5186-2A06-7E80879DA9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B8FB24C-F980-5A30-B5B9-74B332B2CB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oogle Shape;90;p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64211107-BECF-229E-7FA1-27050C2297D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94;p2">
            <a:extLst>
              <a:ext uri="{FF2B5EF4-FFF2-40B4-BE49-F238E27FC236}">
                <a16:creationId xmlns:a16="http://schemas.microsoft.com/office/drawing/2014/main" id="{8BE552E3-487B-F73A-CBEA-E29490742537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Google Shape;96;p2">
            <a:extLst>
              <a:ext uri="{FF2B5EF4-FFF2-40B4-BE49-F238E27FC236}">
                <a16:creationId xmlns:a16="http://schemas.microsoft.com/office/drawing/2014/main" id="{C273F1C3-7D17-1516-4D44-D5DBF8A74811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719CBEF4-1785-4484-4F8F-A8F5413CAEC5}"/>
              </a:ext>
            </a:extLst>
          </p:cNvPr>
          <p:cNvSpPr txBox="1"/>
          <p:nvPr/>
        </p:nvSpPr>
        <p:spPr>
          <a:xfrm>
            <a:off x="5344709" y="1767983"/>
            <a:ext cx="499814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CL" sz="2200" b="1" dirty="0"/>
              <a:t>Francisco Javier Riquelme Pérez</a:t>
            </a:r>
          </a:p>
          <a:p>
            <a:pPr>
              <a:buNone/>
            </a:pPr>
            <a:endParaRPr lang="es-CL" dirty="0"/>
          </a:p>
          <a:p>
            <a:r>
              <a:rPr lang="es-CL" sz="2000" dirty="0"/>
              <a:t>Scrum Master</a:t>
            </a:r>
          </a:p>
          <a:p>
            <a:endParaRPr lang="es-CL" dirty="0"/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Encargado de guiar al equipo en la aplicación de la metodología Scrum, eliminando obstáculos que impidan el avance del trabajo.</a:t>
            </a:r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Facilitar reuniones como las dailys, retrospectivas y planificaciones.</a:t>
            </a:r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Fomentar la colaboración entre el equipo y con el Product Owner.</a:t>
            </a:r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Proteger al equipo de distracciones externas para que se enfoque en sus tareas.</a:t>
            </a:r>
          </a:p>
        </p:txBody>
      </p:sp>
      <p:pic>
        <p:nvPicPr>
          <p:cNvPr id="8" name="Imagen 7" descr="Un hombre con una gorra negra&#10;&#10;El contenido generado por IA puede ser incorrecto.">
            <a:extLst>
              <a:ext uri="{FF2B5EF4-FFF2-40B4-BE49-F238E27FC236}">
                <a16:creationId xmlns:a16="http://schemas.microsoft.com/office/drawing/2014/main" id="{87A52E86-BC87-3475-2BD1-A8BAA8AC7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94057" y="-1095469"/>
            <a:ext cx="6942347" cy="92511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65169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590AB1FB-72E9-AEAD-5118-D852D5359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5EF21480-DFC3-FAC9-D3C8-F615B70DA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47E10785-BFE2-D902-A428-5B36841864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A2808FDE-B2B9-5A14-251D-AFB713C4D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559211-47A0-400D-5CF8-61DE78934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FBEB9FF-AB01-3DFC-F08A-C0C0600F4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0F79D61-E16A-6157-6EBB-48DED48934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FE23942-DED1-5064-F1C6-933A585AA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08CD3734-8F4D-FE3F-035A-714997A16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88CE3DDF-7954-C13A-7371-A30D94E19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99626B0-79C9-79E0-B967-B7D92C489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F7660AC-8547-2FFA-A912-510F20AD06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0DF71727-F02D-EDA4-C66A-44FDF56C6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oogle Shape;90;p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7EF595F2-665F-AD8D-58E1-72F47A6D211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94;p2">
            <a:extLst>
              <a:ext uri="{FF2B5EF4-FFF2-40B4-BE49-F238E27FC236}">
                <a16:creationId xmlns:a16="http://schemas.microsoft.com/office/drawing/2014/main" id="{5CC8C93A-BDA6-008F-C2A5-DE9716BF859D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Google Shape;96;p2">
            <a:extLst>
              <a:ext uri="{FF2B5EF4-FFF2-40B4-BE49-F238E27FC236}">
                <a16:creationId xmlns:a16="http://schemas.microsoft.com/office/drawing/2014/main" id="{F568382F-5701-3D7B-5981-6F4B5F2D59EB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60352D7F-FE33-4714-2A43-0EEFB8383F1A}"/>
              </a:ext>
            </a:extLst>
          </p:cNvPr>
          <p:cNvSpPr txBox="1"/>
          <p:nvPr/>
        </p:nvSpPr>
        <p:spPr>
          <a:xfrm>
            <a:off x="5344710" y="1728672"/>
            <a:ext cx="4998146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CL" sz="2200" b="1" dirty="0"/>
              <a:t>Francisco Javier Novoa Parada</a:t>
            </a:r>
          </a:p>
          <a:p>
            <a:pPr>
              <a:buNone/>
            </a:pPr>
            <a:endParaRPr lang="es-CL" dirty="0"/>
          </a:p>
          <a:p>
            <a:pPr>
              <a:buNone/>
            </a:pPr>
            <a:r>
              <a:rPr lang="es-CL" sz="2000" dirty="0"/>
              <a:t>Desarrollador Backend</a:t>
            </a:r>
          </a:p>
          <a:p>
            <a:pPr>
              <a:buNone/>
            </a:pPr>
            <a:endParaRPr lang="es-CL" dirty="0"/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Encargado de construir y mantener la lógica interna de la aplicación, desarrollando los servicios, APIs y bases de datos que permiten el funcionamiento del sistema. </a:t>
            </a:r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Encargado de asegurar la eficiencia, seguridad y correcta integración con el frontend y otros componentes tecnológicos.</a:t>
            </a:r>
            <a:endParaRPr lang="es-CL" dirty="0"/>
          </a:p>
        </p:txBody>
      </p:sp>
      <p:pic>
        <p:nvPicPr>
          <p:cNvPr id="5" name="Imagen 4" descr="Hombre con barba y bigote sonriendo&#10;&#10;El contenido generado por IA puede ser incorrecto.">
            <a:extLst>
              <a:ext uri="{FF2B5EF4-FFF2-40B4-BE49-F238E27FC236}">
                <a16:creationId xmlns:a16="http://schemas.microsoft.com/office/drawing/2014/main" id="{4ADC468F-9B7A-B0A3-9906-24C3B4384D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420" y="777830"/>
            <a:ext cx="3461319" cy="48952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9338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6FF2291F-08D4-7CDD-83BD-77D93858F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8BEA7749-3DB9-5C19-009A-E934EE561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C7D5C528-A98D-8ED5-24A3-C10079C95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2BCA4A33-34F3-6ABD-9D77-99026D1F8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11CDAF60-752C-3AF0-D4F6-696C23FE4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18BE4FC-B75C-C769-6A06-B1B9FB1047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A6E6A46-E832-4B38-29E1-FBF3DED46B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D00D5BE-6857-C2CD-0B79-3BECAA30CA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5EE9DCCC-E17A-C671-CCDF-D4B57306F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EE905D9-159C-1A2E-4DE1-1982845F8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DFC4CB2F-E435-F60B-C8FF-9C47D10A3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B080F4-FA0E-39D8-4ECB-FED0491E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BAEACC-E0C3-01A6-9FAC-7F53433DF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oogle Shape;90;p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F17214C7-5049-38CF-316D-BA14D54C3D8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94;p2">
            <a:extLst>
              <a:ext uri="{FF2B5EF4-FFF2-40B4-BE49-F238E27FC236}">
                <a16:creationId xmlns:a16="http://schemas.microsoft.com/office/drawing/2014/main" id="{237678CB-8545-B4A6-713B-63D2628F9503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Google Shape;96;p2">
            <a:extLst>
              <a:ext uri="{FF2B5EF4-FFF2-40B4-BE49-F238E27FC236}">
                <a16:creationId xmlns:a16="http://schemas.microsoft.com/office/drawing/2014/main" id="{8E40A7A7-419C-EE2C-24BC-2176EDF93679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D78A1795-FF0D-16D6-29FB-FB53ECC262A7}"/>
              </a:ext>
            </a:extLst>
          </p:cNvPr>
          <p:cNvSpPr txBox="1"/>
          <p:nvPr/>
        </p:nvSpPr>
        <p:spPr>
          <a:xfrm>
            <a:off x="5042475" y="2021415"/>
            <a:ext cx="4998146" cy="3508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CL" sz="2200" b="1" dirty="0"/>
              <a:t>Víctor Sebastián Hernández Vivanco</a:t>
            </a:r>
          </a:p>
          <a:p>
            <a:pPr>
              <a:buNone/>
            </a:pPr>
            <a:endParaRPr lang="es-CL" dirty="0"/>
          </a:p>
          <a:p>
            <a:pPr>
              <a:buNone/>
            </a:pPr>
            <a:r>
              <a:rPr lang="es-CL" sz="2000" dirty="0"/>
              <a:t>Desarrollador Frontend</a:t>
            </a:r>
          </a:p>
          <a:p>
            <a:pPr>
              <a:buNone/>
            </a:pPr>
            <a:endParaRPr lang="es-CL" dirty="0"/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Encargado de crear la interfaz con la que interactuarán los usuarios, implementando diseños en código y asegurando que la aplicación sea intuitiva, accesible y responsive. </a:t>
            </a:r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Además, conecta la parte visual con los servicios del Backend para garantizar una experiencia fluida.</a:t>
            </a:r>
            <a:endParaRPr lang="es-CL" dirty="0"/>
          </a:p>
        </p:txBody>
      </p:sp>
      <p:pic>
        <p:nvPicPr>
          <p:cNvPr id="3" name="Imagen 2" descr="Un hombre con una camisa negra&#10;&#10;El contenido generado por IA puede ser incorrecto.">
            <a:extLst>
              <a:ext uri="{FF2B5EF4-FFF2-40B4-BE49-F238E27FC236}">
                <a16:creationId xmlns:a16="http://schemas.microsoft.com/office/drawing/2014/main" id="{B526C07D-3933-7DAE-06CA-DF82082B5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89" y="1876469"/>
            <a:ext cx="3793402" cy="36300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10873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327B83B2-1115-F925-A718-7E037AE7D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25BCB5C1-7DE1-8251-4C93-4265EEBEB2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67A4B286-D9AD-A651-AE94-E50538F81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F1FF2889-C017-75E6-DAE4-DF7B62122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01E6CE2-6F7E-DD84-77AD-2A20F99F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CD1FD695-DCDC-E0EB-D748-EF9F007D7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6D70E0C-1D79-851A-1F58-4E2D31654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926B63D-A473-D762-2417-3B2FD3FE5E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5D8355D6-5AC8-7381-FE8D-BEA00D0A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A3D9554-DF8E-987F-6053-072A86A8A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D9006132-27EE-1D00-4029-A39D08675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442A1B3-3BAB-79A5-C525-A8912DAFF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A05E4BF-4005-27D8-0FC8-14188ADFB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Google Shape;90;p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CBC015D-8700-52F7-10E9-A11D86B0A18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94;p2">
            <a:extLst>
              <a:ext uri="{FF2B5EF4-FFF2-40B4-BE49-F238E27FC236}">
                <a16:creationId xmlns:a16="http://schemas.microsoft.com/office/drawing/2014/main" id="{77D0F41E-DC43-04E5-134E-5B47BA72F35A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Google Shape;96;p2">
            <a:extLst>
              <a:ext uri="{FF2B5EF4-FFF2-40B4-BE49-F238E27FC236}">
                <a16:creationId xmlns:a16="http://schemas.microsoft.com/office/drawing/2014/main" id="{B535B47D-FE37-3DD2-F8C2-40FD5B26F3D0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9" name="Imagen 38" descr="Un hombre con una camisa negra&#10;&#10;El contenido generado por IA puede ser incorrecto.">
            <a:extLst>
              <a:ext uri="{FF2B5EF4-FFF2-40B4-BE49-F238E27FC236}">
                <a16:creationId xmlns:a16="http://schemas.microsoft.com/office/drawing/2014/main" id="{6CDB7113-4EC3-EA57-97C2-16DEB9A7D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96" y="1472395"/>
            <a:ext cx="4445135" cy="444513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6923802B-1FFA-8DFE-2692-900AD4B10311}"/>
              </a:ext>
            </a:extLst>
          </p:cNvPr>
          <p:cNvSpPr txBox="1"/>
          <p:nvPr/>
        </p:nvSpPr>
        <p:spPr>
          <a:xfrm>
            <a:off x="5344709" y="1735563"/>
            <a:ext cx="4998146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CL" sz="2200" b="1" dirty="0"/>
              <a:t>Pablo Andrés Maldonado Presas</a:t>
            </a:r>
          </a:p>
          <a:p>
            <a:pPr>
              <a:buNone/>
            </a:pPr>
            <a:endParaRPr lang="es-CL" dirty="0"/>
          </a:p>
          <a:p>
            <a:pPr>
              <a:buNone/>
            </a:pPr>
            <a:r>
              <a:rPr lang="es-CL" sz="2000" dirty="0"/>
              <a:t>Product Owner</a:t>
            </a:r>
          </a:p>
          <a:p>
            <a:pPr>
              <a:buNone/>
            </a:pPr>
            <a:endParaRPr lang="es-CL" dirty="0"/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Acompaña al equipo guiándolo en la correcta aplicación de Scrum, facilitando las reuniones, removiendo impedimentos y asegurando que el equipo pueda trabajar de manera enfocada y colaborativa.</a:t>
            </a:r>
          </a:p>
          <a:p>
            <a:pPr marL="285750" indent="-285750">
              <a:buClr>
                <a:schemeClr val="accent3">
                  <a:lumMod val="40000"/>
                  <a:lumOff val="60000"/>
                </a:schemeClr>
              </a:buClr>
              <a:buFont typeface="Wingdings" panose="05000000000000000000" pitchFamily="2" charset="2"/>
              <a:buChar char="ü"/>
            </a:pPr>
            <a:r>
              <a:rPr lang="es-ES" dirty="0"/>
              <a:t>Encargado de definir la visión del producto, prioriza el backlog, toma decisiones sobre qué se desarrolla y garantiza que el resultado final responda a las necesidades del cliente o usuario.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470993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5F426F20-81C6-145E-4070-85231964D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8">
            <a:extLst>
              <a:ext uri="{FF2B5EF4-FFF2-40B4-BE49-F238E27FC236}">
                <a16:creationId xmlns:a16="http://schemas.microsoft.com/office/drawing/2014/main" id="{EEF89BA4-1991-031A-9D46-3B381D2C1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20">
            <a:extLst>
              <a:ext uri="{FF2B5EF4-FFF2-40B4-BE49-F238E27FC236}">
                <a16:creationId xmlns:a16="http://schemas.microsoft.com/office/drawing/2014/main" id="{45388315-A872-070E-1980-0BAC144F4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FAB0BDC-6DF5-8649-A437-229B39B55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8FEBA46F-BC3A-029D-5F1A-4B669D8ED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1AB93932-35E0-2F47-31B8-335EDE599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C8C909-8723-CFE0-2532-A51AE469E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7A1C2B2B-9A64-1EA2-620B-093F02C22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FB9B47BC-FF8A-6117-0881-9CF406488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7081EB8-53A6-B6C0-5082-23627F702C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6B62D37-5DC4-9AE7-9B39-E151CD127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9B44F63B-ADA9-C104-FEC2-4BD30867F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615C680-D62D-D2E9-91EA-446D70092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Google Shape;90;p2">
            <a:extLst>
              <a:ext uri="{FF2B5EF4-FFF2-40B4-BE49-F238E27FC236}">
                <a16:creationId xmlns:a16="http://schemas.microsoft.com/office/drawing/2014/main" id="{FDE17C92-73BA-ECEC-2A6B-3AC5E7119DB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94;p2">
            <a:extLst>
              <a:ext uri="{FF2B5EF4-FFF2-40B4-BE49-F238E27FC236}">
                <a16:creationId xmlns:a16="http://schemas.microsoft.com/office/drawing/2014/main" id="{691290CE-6372-9B1F-6A85-CFC2524B7983}"/>
              </a:ext>
            </a:extLst>
          </p:cNvPr>
          <p:cNvSpPr txBox="1"/>
          <p:nvPr/>
        </p:nvSpPr>
        <p:spPr>
          <a:xfrm>
            <a:off x="136196" y="368925"/>
            <a:ext cx="1231800" cy="369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PrioSync</a:t>
            </a:r>
            <a:endParaRPr sz="1800" dirty="0">
              <a:solidFill>
                <a:srgbClr val="7570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Google Shape;96;p2">
            <a:extLst>
              <a:ext uri="{FF2B5EF4-FFF2-40B4-BE49-F238E27FC236}">
                <a16:creationId xmlns:a16="http://schemas.microsoft.com/office/drawing/2014/main" id="{09929754-3B3D-FCBE-08A7-50ACA79B3DB3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w="15875" cap="flat" cmpd="sng">
            <a:solidFill>
              <a:srgbClr val="F5F7F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" name="Google Shape;112;p3">
            <a:extLst>
              <a:ext uri="{FF2B5EF4-FFF2-40B4-BE49-F238E27FC236}">
                <a16:creationId xmlns:a16="http://schemas.microsoft.com/office/drawing/2014/main" id="{680A372A-A825-A895-1D2D-008A3F2D25A4}"/>
              </a:ext>
            </a:extLst>
          </p:cNvPr>
          <p:cNvSpPr txBox="1"/>
          <p:nvPr/>
        </p:nvSpPr>
        <p:spPr>
          <a:xfrm>
            <a:off x="2365819" y="2384001"/>
            <a:ext cx="7460055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8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DESCRIPCIÓN DEL PROYECTO</a:t>
            </a:r>
            <a:endParaRPr sz="48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1635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2281</TotalTime>
  <Words>954</Words>
  <Application>Microsoft Office PowerPoint</Application>
  <PresentationFormat>Panorámica</PresentationFormat>
  <Paragraphs>132</Paragraphs>
  <Slides>36</Slides>
  <Notes>35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36</vt:i4>
      </vt:variant>
    </vt:vector>
  </HeadingPairs>
  <TitlesOfParts>
    <vt:vector size="42" baseType="lpstr">
      <vt:lpstr>Aptos</vt:lpstr>
      <vt:lpstr>Aptos Display</vt:lpstr>
      <vt:lpstr>Arial</vt:lpstr>
      <vt:lpstr>Calibri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Gerardo Galan Cruz</dc:creator>
  <cp:lastModifiedBy>Sebastián Hernández vivanco</cp:lastModifiedBy>
  <cp:revision>5</cp:revision>
  <dcterms:created xsi:type="dcterms:W3CDTF">2023-10-28T21:12:11Z</dcterms:created>
  <dcterms:modified xsi:type="dcterms:W3CDTF">2025-09-06T01:55:36Z</dcterms:modified>
</cp:coreProperties>
</file>